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102" r:id="rId1"/>
  </p:sldMasterIdLst>
  <p:notesMasterIdLst>
    <p:notesMasterId r:id="rId50"/>
  </p:notesMasterIdLst>
  <p:sldIdLst>
    <p:sldId id="277" r:id="rId2"/>
    <p:sldId id="282" r:id="rId3"/>
    <p:sldId id="345" r:id="rId4"/>
    <p:sldId id="347" r:id="rId5"/>
    <p:sldId id="341" r:id="rId6"/>
    <p:sldId id="342" r:id="rId7"/>
    <p:sldId id="343" r:id="rId8"/>
    <p:sldId id="378" r:id="rId9"/>
    <p:sldId id="379" r:id="rId10"/>
    <p:sldId id="380" r:id="rId11"/>
    <p:sldId id="381" r:id="rId12"/>
    <p:sldId id="382" r:id="rId13"/>
    <p:sldId id="383" r:id="rId14"/>
    <p:sldId id="328" r:id="rId15"/>
    <p:sldId id="336" r:id="rId16"/>
    <p:sldId id="308" r:id="rId17"/>
    <p:sldId id="321" r:id="rId18"/>
    <p:sldId id="348" r:id="rId19"/>
    <p:sldId id="346" r:id="rId20"/>
    <p:sldId id="337" r:id="rId21"/>
    <p:sldId id="364" r:id="rId22"/>
    <p:sldId id="295" r:id="rId23"/>
    <p:sldId id="293" r:id="rId24"/>
    <p:sldId id="334" r:id="rId25"/>
    <p:sldId id="307" r:id="rId26"/>
    <p:sldId id="302" r:id="rId27"/>
    <p:sldId id="365" r:id="rId28"/>
    <p:sldId id="366" r:id="rId29"/>
    <p:sldId id="377" r:id="rId30"/>
    <p:sldId id="367" r:id="rId31"/>
    <p:sldId id="368" r:id="rId32"/>
    <p:sldId id="369" r:id="rId33"/>
    <p:sldId id="370" r:id="rId34"/>
    <p:sldId id="371" r:id="rId35"/>
    <p:sldId id="372" r:id="rId36"/>
    <p:sldId id="373" r:id="rId37"/>
    <p:sldId id="374" r:id="rId38"/>
    <p:sldId id="375" r:id="rId39"/>
    <p:sldId id="376" r:id="rId40"/>
    <p:sldId id="363" r:id="rId41"/>
    <p:sldId id="384" r:id="rId42"/>
    <p:sldId id="385" r:id="rId43"/>
    <p:sldId id="386" r:id="rId44"/>
    <p:sldId id="387" r:id="rId45"/>
    <p:sldId id="388" r:id="rId46"/>
    <p:sldId id="390" r:id="rId47"/>
    <p:sldId id="389" r:id="rId48"/>
    <p:sldId id="324" r:id="rId49"/>
  </p:sldIdLst>
  <p:sldSz cx="12192000" cy="6858000"/>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9F3399D2-F57F-44D7-9671-A63A554A9F2A}">
          <p14:sldIdLst>
            <p14:sldId id="277"/>
            <p14:sldId id="282"/>
            <p14:sldId id="345"/>
            <p14:sldId id="347"/>
            <p14:sldId id="341"/>
            <p14:sldId id="342"/>
            <p14:sldId id="343"/>
            <p14:sldId id="378"/>
            <p14:sldId id="379"/>
            <p14:sldId id="380"/>
            <p14:sldId id="381"/>
            <p14:sldId id="382"/>
            <p14:sldId id="383"/>
            <p14:sldId id="328"/>
            <p14:sldId id="336"/>
            <p14:sldId id="308"/>
            <p14:sldId id="321"/>
            <p14:sldId id="348"/>
            <p14:sldId id="346"/>
            <p14:sldId id="337"/>
          </p14:sldIdLst>
        </p14:section>
        <p14:section name="Sezione senza titolo" id="{5E39DA05-3E3A-453E-8F57-D553DE5E9660}">
          <p14:sldIdLst>
            <p14:sldId id="364"/>
            <p14:sldId id="295"/>
            <p14:sldId id="293"/>
            <p14:sldId id="334"/>
            <p14:sldId id="307"/>
            <p14:sldId id="302"/>
            <p14:sldId id="365"/>
            <p14:sldId id="366"/>
            <p14:sldId id="377"/>
            <p14:sldId id="367"/>
            <p14:sldId id="368"/>
            <p14:sldId id="369"/>
            <p14:sldId id="370"/>
            <p14:sldId id="371"/>
            <p14:sldId id="372"/>
            <p14:sldId id="373"/>
            <p14:sldId id="374"/>
            <p14:sldId id="375"/>
            <p14:sldId id="376"/>
            <p14:sldId id="363"/>
            <p14:sldId id="384"/>
            <p14:sldId id="385"/>
            <p14:sldId id="386"/>
            <p14:sldId id="387"/>
            <p14:sldId id="388"/>
            <p14:sldId id="390"/>
            <p14:sldId id="389"/>
            <p14:sldId id="324"/>
          </p14:sldIdLst>
        </p14:section>
      </p14:sectionLst>
    </p:ext>
    <p:ext uri="{EFAFB233-063F-42B5-8137-9DF3F51BA10A}">
      <p15:sldGuideLst xmlns:p15="http://schemas.microsoft.com/office/powerpoint/2012/main">
        <p15:guide id="1" orient="horz" pos="2387"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tente" initials="U" lastIdx="3" clrIdx="0">
    <p:extLst>
      <p:ext uri="{19B8F6BF-5375-455C-9EA6-DF929625EA0E}">
        <p15:presenceInfo xmlns:p15="http://schemas.microsoft.com/office/powerpoint/2012/main" userId="Utente" providerId="None"/>
      </p:ext>
    </p:extLst>
  </p:cmAuthor>
  <p:cmAuthor id="2" name="Emilia Vissani Fioretti" initials="EVF" lastIdx="2" clrIdx="1">
    <p:extLst>
      <p:ext uri="{19B8F6BF-5375-455C-9EA6-DF929625EA0E}">
        <p15:presenceInfo xmlns:p15="http://schemas.microsoft.com/office/powerpoint/2012/main" userId="ecda842b549f764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3EAFF"/>
    <a:srgbClr val="22A515"/>
    <a:srgbClr val="127413"/>
    <a:srgbClr val="FFB4A8"/>
    <a:srgbClr val="FEF76D"/>
    <a:srgbClr val="9BEAFF"/>
    <a:srgbClr val="FFDD8B"/>
    <a:srgbClr val="889FC4"/>
    <a:srgbClr val="88C7C4"/>
    <a:srgbClr val="FEFF1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515" autoAdjust="0"/>
    <p:restoredTop sz="94291" autoAdjust="0"/>
  </p:normalViewPr>
  <p:slideViewPr>
    <p:cSldViewPr>
      <p:cViewPr varScale="1">
        <p:scale>
          <a:sx n="62" d="100"/>
          <a:sy n="62" d="100"/>
        </p:scale>
        <p:origin x="102" y="222"/>
      </p:cViewPr>
      <p:guideLst>
        <p:guide orient="horz" pos="2387"/>
        <p:guide pos="384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commentAuthors" Target="commentAuthor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23-05-02T16:34:39.049" idx="2">
    <p:pos x="10" y="10"/>
    <p:text/>
    <p:extLst>
      <p:ext uri="{C676402C-5697-4E1C-873F-D02D1690AC5C}">
        <p15:threadingInfo xmlns:p15="http://schemas.microsoft.com/office/powerpoint/2012/main" timeZoneBias="-1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it-IT"/>
          </a:p>
        </p:txBody>
      </p:sp>
      <p:sp>
        <p:nvSpPr>
          <p:cNvPr id="3" name="Segnaposto data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0BF07E3A-8930-4AFC-A1F7-E9DD74F7FF85}" type="datetimeFigureOut">
              <a:rPr lang="it-IT" smtClean="0"/>
              <a:pPr/>
              <a:t>20/05/2023</a:t>
            </a:fld>
            <a:endParaRPr lang="it-IT"/>
          </a:p>
        </p:txBody>
      </p:sp>
      <p:sp>
        <p:nvSpPr>
          <p:cNvPr id="4" name="Segnaposto immagine diapositiva 3"/>
          <p:cNvSpPr>
            <a:spLocks noGrp="1" noRot="1" noChangeAspect="1"/>
          </p:cNvSpPr>
          <p:nvPr>
            <p:ph type="sldImg" idx="2"/>
          </p:nvPr>
        </p:nvSpPr>
        <p:spPr>
          <a:xfrm>
            <a:off x="139700" y="768350"/>
            <a:ext cx="6819900" cy="3836988"/>
          </a:xfrm>
          <a:prstGeom prst="rect">
            <a:avLst/>
          </a:prstGeom>
          <a:noFill/>
          <a:ln w="12700">
            <a:solidFill>
              <a:prstClr val="black"/>
            </a:solidFill>
          </a:ln>
        </p:spPr>
        <p:txBody>
          <a:bodyPr vert="horz" lIns="99048" tIns="49524" rIns="99048" bIns="49524" rtlCol="0" anchor="ctr"/>
          <a:lstStyle/>
          <a:p>
            <a:endParaRPr lang="it-IT"/>
          </a:p>
        </p:txBody>
      </p:sp>
      <p:sp>
        <p:nvSpPr>
          <p:cNvPr id="5" name="Segnaposto note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it-IT"/>
          </a:p>
        </p:txBody>
      </p:sp>
      <p:sp>
        <p:nvSpPr>
          <p:cNvPr id="7" name="Segnaposto numero diapositiva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BBFEA4EF-F8B7-4158-ABF4-6D57A62CC88E}" type="slidenum">
              <a:rPr lang="it-IT" smtClean="0"/>
              <a:pPr/>
              <a:t>‹N›</a:t>
            </a:fld>
            <a:endParaRPr lang="it-IT"/>
          </a:p>
        </p:txBody>
      </p:sp>
    </p:spTree>
    <p:extLst>
      <p:ext uri="{BB962C8B-B14F-4D97-AF65-F5344CB8AC3E}">
        <p14:creationId xmlns:p14="http://schemas.microsoft.com/office/powerpoint/2010/main" val="24845989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39700" y="768350"/>
            <a:ext cx="6819900" cy="3836988"/>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BBFEA4EF-F8B7-4158-ABF4-6D57A62CC88E}" type="slidenum">
              <a:rPr lang="it-IT" smtClean="0"/>
              <a:pPr/>
              <a:t>2</a:t>
            </a:fld>
            <a:endParaRPr lang="it-IT"/>
          </a:p>
        </p:txBody>
      </p:sp>
    </p:spTree>
    <p:extLst>
      <p:ext uri="{BB962C8B-B14F-4D97-AF65-F5344CB8AC3E}">
        <p14:creationId xmlns:p14="http://schemas.microsoft.com/office/powerpoint/2010/main" val="17245185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39700" y="768350"/>
            <a:ext cx="6819900" cy="3836988"/>
          </a:xfrm>
        </p:spPr>
      </p:sp>
      <p:sp>
        <p:nvSpPr>
          <p:cNvPr id="3" name="Segnaposto note 2"/>
          <p:cNvSpPr>
            <a:spLocks noGrp="1"/>
          </p:cNvSpPr>
          <p:nvPr>
            <p:ph type="body" idx="1"/>
          </p:nvPr>
        </p:nvSpPr>
        <p:spPr/>
        <p:txBody>
          <a:bodyPr/>
          <a:lstStyle/>
          <a:p>
            <a:r>
              <a:rPr lang="it-IT" dirty="0"/>
              <a:t>Per mancanza di combustibili fossili sul suolo europeo, anche se </a:t>
            </a:r>
            <a:r>
              <a:rPr lang="it-IT" kern="0" dirty="0">
                <a:solidFill>
                  <a:sysClr val="windowText" lastClr="000000"/>
                </a:solidFill>
                <a:latin typeface="Times New Roman" pitchFamily="18" charset="0"/>
                <a:cs typeface="Times New Roman" pitchFamily="18" charset="0"/>
              </a:rPr>
              <a:t>sta aumentando la produzione di energia da fonti rinnovabili</a:t>
            </a:r>
            <a:endParaRPr lang="it-IT" dirty="0"/>
          </a:p>
        </p:txBody>
      </p:sp>
      <p:sp>
        <p:nvSpPr>
          <p:cNvPr id="4" name="Segnaposto numero diapositiva 3"/>
          <p:cNvSpPr>
            <a:spLocks noGrp="1"/>
          </p:cNvSpPr>
          <p:nvPr>
            <p:ph type="sldNum" sz="quarter" idx="10"/>
          </p:nvPr>
        </p:nvSpPr>
        <p:spPr/>
        <p:txBody>
          <a:bodyPr/>
          <a:lstStyle/>
          <a:p>
            <a:fld id="{BBFEA4EF-F8B7-4158-ABF4-6D57A62CC88E}" type="slidenum">
              <a:rPr lang="it-IT" smtClean="0"/>
              <a:pPr/>
              <a:t>22</a:t>
            </a:fld>
            <a:endParaRPr lang="it-IT"/>
          </a:p>
        </p:txBody>
      </p:sp>
    </p:spTree>
    <p:extLst>
      <p:ext uri="{BB962C8B-B14F-4D97-AF65-F5344CB8AC3E}">
        <p14:creationId xmlns:p14="http://schemas.microsoft.com/office/powerpoint/2010/main" val="19443959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39700" y="768350"/>
            <a:ext cx="6819900" cy="3836988"/>
          </a:xfrm>
        </p:spPr>
      </p:sp>
      <p:sp>
        <p:nvSpPr>
          <p:cNvPr id="3" name="Segnaposto note 2"/>
          <p:cNvSpPr>
            <a:spLocks noGrp="1"/>
          </p:cNvSpPr>
          <p:nvPr>
            <p:ph type="body" idx="1"/>
          </p:nvPr>
        </p:nvSpPr>
        <p:spPr/>
        <p:txBody>
          <a:bodyPr/>
          <a:lstStyle/>
          <a:p>
            <a:r>
              <a:rPr lang="it-IT" dirty="0"/>
              <a:t>Per mancanza di combustibili fossili sul suolo europeo, anche se </a:t>
            </a:r>
            <a:r>
              <a:rPr lang="it-IT" kern="0" dirty="0">
                <a:solidFill>
                  <a:sysClr val="windowText" lastClr="000000"/>
                </a:solidFill>
                <a:latin typeface="Times New Roman" pitchFamily="18" charset="0"/>
                <a:cs typeface="Times New Roman" pitchFamily="18" charset="0"/>
              </a:rPr>
              <a:t>sta aumentando la produzione di energia da fonti rinnovabili</a:t>
            </a:r>
            <a:endParaRPr lang="it-IT" dirty="0"/>
          </a:p>
        </p:txBody>
      </p:sp>
      <p:sp>
        <p:nvSpPr>
          <p:cNvPr id="4" name="Segnaposto numero diapositiva 3"/>
          <p:cNvSpPr>
            <a:spLocks noGrp="1"/>
          </p:cNvSpPr>
          <p:nvPr>
            <p:ph type="sldNum" sz="quarter" idx="10"/>
          </p:nvPr>
        </p:nvSpPr>
        <p:spPr/>
        <p:txBody>
          <a:bodyPr/>
          <a:lstStyle/>
          <a:p>
            <a:fld id="{BBFEA4EF-F8B7-4158-ABF4-6D57A62CC88E}" type="slidenum">
              <a:rPr lang="it-IT" smtClean="0"/>
              <a:pPr/>
              <a:t>23</a:t>
            </a:fld>
            <a:endParaRPr lang="it-IT"/>
          </a:p>
        </p:txBody>
      </p:sp>
    </p:spTree>
    <p:extLst>
      <p:ext uri="{BB962C8B-B14F-4D97-AF65-F5344CB8AC3E}">
        <p14:creationId xmlns:p14="http://schemas.microsoft.com/office/powerpoint/2010/main" val="24053495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39700" y="768350"/>
            <a:ext cx="6819900" cy="3836988"/>
          </a:xfrm>
        </p:spPr>
      </p:sp>
      <p:sp>
        <p:nvSpPr>
          <p:cNvPr id="3" name="Segnaposto note 2"/>
          <p:cNvSpPr>
            <a:spLocks noGrp="1"/>
          </p:cNvSpPr>
          <p:nvPr>
            <p:ph type="body" idx="1"/>
          </p:nvPr>
        </p:nvSpPr>
        <p:spPr/>
        <p:txBody>
          <a:bodyPr/>
          <a:lstStyle/>
          <a:p>
            <a:r>
              <a:rPr lang="it-IT" dirty="0"/>
              <a:t>Per mancanza di combustibili fossili sul suolo europeo, anche se </a:t>
            </a:r>
            <a:r>
              <a:rPr lang="it-IT" kern="0" dirty="0">
                <a:solidFill>
                  <a:sysClr val="windowText" lastClr="000000"/>
                </a:solidFill>
                <a:latin typeface="Times New Roman" pitchFamily="18" charset="0"/>
                <a:cs typeface="Times New Roman" pitchFamily="18" charset="0"/>
              </a:rPr>
              <a:t>sta aumentando la produzione di energia da fonti rinnovabili</a:t>
            </a:r>
            <a:endParaRPr lang="it-IT" dirty="0"/>
          </a:p>
        </p:txBody>
      </p:sp>
      <p:sp>
        <p:nvSpPr>
          <p:cNvPr id="4" name="Segnaposto numero diapositiva 3"/>
          <p:cNvSpPr>
            <a:spLocks noGrp="1"/>
          </p:cNvSpPr>
          <p:nvPr>
            <p:ph type="sldNum" sz="quarter" idx="10"/>
          </p:nvPr>
        </p:nvSpPr>
        <p:spPr/>
        <p:txBody>
          <a:bodyPr/>
          <a:lstStyle/>
          <a:p>
            <a:fld id="{BBFEA4EF-F8B7-4158-ABF4-6D57A62CC88E}" type="slidenum">
              <a:rPr lang="it-IT" smtClean="0"/>
              <a:pPr/>
              <a:t>25</a:t>
            </a:fld>
            <a:endParaRPr lang="it-IT"/>
          </a:p>
        </p:txBody>
      </p:sp>
    </p:spTree>
    <p:extLst>
      <p:ext uri="{BB962C8B-B14F-4D97-AF65-F5344CB8AC3E}">
        <p14:creationId xmlns:p14="http://schemas.microsoft.com/office/powerpoint/2010/main" val="9531369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39700" y="768350"/>
            <a:ext cx="6819900" cy="3836988"/>
          </a:xfrm>
        </p:spPr>
      </p:sp>
      <p:sp>
        <p:nvSpPr>
          <p:cNvPr id="3" name="Segnaposto note 2"/>
          <p:cNvSpPr>
            <a:spLocks noGrp="1"/>
          </p:cNvSpPr>
          <p:nvPr>
            <p:ph type="body" idx="1"/>
          </p:nvPr>
        </p:nvSpPr>
        <p:spPr/>
        <p:txBody>
          <a:bodyPr/>
          <a:lstStyle/>
          <a:p>
            <a:r>
              <a:rPr lang="it-IT" dirty="0"/>
              <a:t>Per mancanza di combustibili fossili sul suolo europeo, anche se </a:t>
            </a:r>
            <a:r>
              <a:rPr lang="it-IT" kern="0" dirty="0">
                <a:solidFill>
                  <a:sysClr val="windowText" lastClr="000000"/>
                </a:solidFill>
                <a:latin typeface="Times New Roman" pitchFamily="18" charset="0"/>
                <a:cs typeface="Times New Roman" pitchFamily="18" charset="0"/>
              </a:rPr>
              <a:t>sta aumentando la produzione di energia da fonti rinnovabili</a:t>
            </a:r>
            <a:endParaRPr lang="it-IT" dirty="0"/>
          </a:p>
        </p:txBody>
      </p:sp>
      <p:sp>
        <p:nvSpPr>
          <p:cNvPr id="4" name="Segnaposto numero diapositiva 3"/>
          <p:cNvSpPr>
            <a:spLocks noGrp="1"/>
          </p:cNvSpPr>
          <p:nvPr>
            <p:ph type="sldNum" sz="quarter" idx="10"/>
          </p:nvPr>
        </p:nvSpPr>
        <p:spPr/>
        <p:txBody>
          <a:bodyPr/>
          <a:lstStyle/>
          <a:p>
            <a:fld id="{BBFEA4EF-F8B7-4158-ABF4-6D57A62CC88E}" type="slidenum">
              <a:rPr lang="it-IT" smtClean="0"/>
              <a:pPr/>
              <a:t>26</a:t>
            </a:fld>
            <a:endParaRPr lang="it-IT"/>
          </a:p>
        </p:txBody>
      </p:sp>
    </p:spTree>
    <p:extLst>
      <p:ext uri="{BB962C8B-B14F-4D97-AF65-F5344CB8AC3E}">
        <p14:creationId xmlns:p14="http://schemas.microsoft.com/office/powerpoint/2010/main" val="4074569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E68C2E2E-6FA7-4058-A847-A301EE7FE6DD}" type="datetime1">
              <a:rPr lang="it-IT" smtClean="0"/>
              <a:t>20/05/2023</a:t>
            </a:fld>
            <a:endParaRPr lang="it-IT"/>
          </a:p>
        </p:txBody>
      </p:sp>
      <p:sp>
        <p:nvSpPr>
          <p:cNvPr id="5" name="Footer Placeholder 4"/>
          <p:cNvSpPr>
            <a:spLocks noGrp="1"/>
          </p:cNvSpPr>
          <p:nvPr>
            <p:ph type="ftr" sz="quarter" idx="11"/>
          </p:nvPr>
        </p:nvSpPr>
        <p:spPr/>
        <p:txBody>
          <a:bodyPr/>
          <a:lstStyle/>
          <a:p>
            <a:r>
              <a:rPr lang="it-IT"/>
              <a:t>Dott.ssa Vissani Fioretti Emilia  Psicologa, specializzanda in Psicoterapia sistemico-relazionale</a:t>
            </a:r>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984620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2D8AA65-1B99-4DF7-B737-C0FF4DED8B6F}" type="datetime1">
              <a:rPr lang="it-IT" smtClean="0"/>
              <a:t>20/05/2023</a:t>
            </a:fld>
            <a:endParaRPr lang="it-IT"/>
          </a:p>
        </p:txBody>
      </p:sp>
      <p:sp>
        <p:nvSpPr>
          <p:cNvPr id="5" name="Footer Placeholder 4"/>
          <p:cNvSpPr>
            <a:spLocks noGrp="1"/>
          </p:cNvSpPr>
          <p:nvPr>
            <p:ph type="ftr" sz="quarter" idx="11"/>
          </p:nvPr>
        </p:nvSpPr>
        <p:spPr/>
        <p:txBody>
          <a:bodyPr/>
          <a:lstStyle/>
          <a:p>
            <a:r>
              <a:rPr lang="it-IT"/>
              <a:t>Dott.ssa Vissani Fioretti Emilia  Psicologa, specializzanda in Psicoterapia sistemico-relazionale</a:t>
            </a:r>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801850916"/>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2D8AA65-1B99-4DF7-B737-C0FF4DED8B6F}" type="datetime1">
              <a:rPr lang="it-IT" smtClean="0"/>
              <a:t>20/05/2023</a:t>
            </a:fld>
            <a:endParaRPr lang="it-IT"/>
          </a:p>
        </p:txBody>
      </p:sp>
      <p:sp>
        <p:nvSpPr>
          <p:cNvPr id="5" name="Footer Placeholder 4"/>
          <p:cNvSpPr>
            <a:spLocks noGrp="1"/>
          </p:cNvSpPr>
          <p:nvPr>
            <p:ph type="ftr" sz="quarter" idx="11"/>
          </p:nvPr>
        </p:nvSpPr>
        <p:spPr/>
        <p:txBody>
          <a:bodyPr/>
          <a:lstStyle/>
          <a:p>
            <a:r>
              <a:rPr lang="it-IT"/>
              <a:t>Dott.ssa Vissani Fioretti Emilia  Psicologa, specializzanda in Psicoterapia sistemico-relazionale</a:t>
            </a:r>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01248264"/>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2D8AA65-1B99-4DF7-B737-C0FF4DED8B6F}" type="datetime1">
              <a:rPr lang="it-IT" smtClean="0"/>
              <a:t>20/05/2023</a:t>
            </a:fld>
            <a:endParaRPr lang="it-IT"/>
          </a:p>
        </p:txBody>
      </p:sp>
      <p:sp>
        <p:nvSpPr>
          <p:cNvPr id="5" name="Footer Placeholder 4"/>
          <p:cNvSpPr>
            <a:spLocks noGrp="1"/>
          </p:cNvSpPr>
          <p:nvPr>
            <p:ph type="ftr" sz="quarter" idx="11"/>
          </p:nvPr>
        </p:nvSpPr>
        <p:spPr/>
        <p:txBody>
          <a:bodyPr/>
          <a:lstStyle/>
          <a:p>
            <a:r>
              <a:rPr lang="it-IT"/>
              <a:t>Dott.ssa Vissani Fioretti Emilia  Psicologa, specializzanda in Psicoterapia sistemico-relazionale</a:t>
            </a:r>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249010130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2D8AA65-1B99-4DF7-B737-C0FF4DED8B6F}" type="datetime1">
              <a:rPr lang="it-IT" smtClean="0"/>
              <a:t>20/05/2023</a:t>
            </a:fld>
            <a:endParaRPr lang="it-IT"/>
          </a:p>
        </p:txBody>
      </p:sp>
      <p:sp>
        <p:nvSpPr>
          <p:cNvPr id="5" name="Footer Placeholder 4"/>
          <p:cNvSpPr>
            <a:spLocks noGrp="1"/>
          </p:cNvSpPr>
          <p:nvPr>
            <p:ph type="ftr" sz="quarter" idx="11"/>
          </p:nvPr>
        </p:nvSpPr>
        <p:spPr/>
        <p:txBody>
          <a:bodyPr/>
          <a:lstStyle/>
          <a:p>
            <a:r>
              <a:rPr lang="it-IT"/>
              <a:t>Dott.ssa Vissani Fioretti Emilia  Psicologa, specializzanda in Psicoterapia sistemico-relazionale</a:t>
            </a:r>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00245363"/>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2D8AA65-1B99-4DF7-B737-C0FF4DED8B6F}" type="datetime1">
              <a:rPr lang="it-IT" smtClean="0"/>
              <a:t>20/05/2023</a:t>
            </a:fld>
            <a:endParaRPr lang="it-IT"/>
          </a:p>
        </p:txBody>
      </p:sp>
      <p:sp>
        <p:nvSpPr>
          <p:cNvPr id="5" name="Footer Placeholder 4"/>
          <p:cNvSpPr>
            <a:spLocks noGrp="1"/>
          </p:cNvSpPr>
          <p:nvPr>
            <p:ph type="ftr" sz="quarter" idx="11"/>
          </p:nvPr>
        </p:nvSpPr>
        <p:spPr/>
        <p:txBody>
          <a:bodyPr/>
          <a:lstStyle/>
          <a:p>
            <a:r>
              <a:rPr lang="it-IT"/>
              <a:t>Dott.ssa Vissani Fioretti Emilia  Psicologa, specializzanda in Psicoterapia sistemico-relazionale</a:t>
            </a:r>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3366823331"/>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DC800EE-721F-4886-9086-E9145FB83F5C}" type="datetime1">
              <a:rPr lang="it-IT" smtClean="0"/>
              <a:t>20/05/2023</a:t>
            </a:fld>
            <a:endParaRPr lang="it-IT"/>
          </a:p>
        </p:txBody>
      </p:sp>
      <p:sp>
        <p:nvSpPr>
          <p:cNvPr id="5" name="Footer Placeholder 4"/>
          <p:cNvSpPr>
            <a:spLocks noGrp="1"/>
          </p:cNvSpPr>
          <p:nvPr>
            <p:ph type="ftr" sz="quarter" idx="11"/>
          </p:nvPr>
        </p:nvSpPr>
        <p:spPr/>
        <p:txBody>
          <a:bodyPr/>
          <a:lstStyle/>
          <a:p>
            <a:r>
              <a:rPr lang="it-IT"/>
              <a:t>Dott.ssa Vissani Fioretti Emilia  Psicologa, specializzanda in Psicoterapia sistemico-relazionale</a:t>
            </a:r>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26845291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AB44FA1-3958-45BC-AABD-7300C01C7EDE}" type="datetime1">
              <a:rPr lang="it-IT" smtClean="0"/>
              <a:t>20/05/2023</a:t>
            </a:fld>
            <a:endParaRPr lang="it-IT"/>
          </a:p>
        </p:txBody>
      </p:sp>
      <p:sp>
        <p:nvSpPr>
          <p:cNvPr id="5" name="Footer Placeholder 4"/>
          <p:cNvSpPr>
            <a:spLocks noGrp="1"/>
          </p:cNvSpPr>
          <p:nvPr>
            <p:ph type="ftr" sz="quarter" idx="11"/>
          </p:nvPr>
        </p:nvSpPr>
        <p:spPr/>
        <p:txBody>
          <a:bodyPr/>
          <a:lstStyle/>
          <a:p>
            <a:r>
              <a:rPr lang="it-IT"/>
              <a:t>Dott.ssa Vissani Fioretti Emilia  Psicologa, specializzanda in Psicoterapia sistemico-relazionale</a:t>
            </a:r>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1855027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51E0411-0040-40B6-AFAD-A3884A6F2F31}" type="datetime1">
              <a:rPr lang="it-IT" smtClean="0"/>
              <a:t>20/05/2023</a:t>
            </a:fld>
            <a:endParaRPr lang="it-IT"/>
          </a:p>
        </p:txBody>
      </p:sp>
      <p:sp>
        <p:nvSpPr>
          <p:cNvPr id="5" name="Footer Placeholder 4"/>
          <p:cNvSpPr>
            <a:spLocks noGrp="1"/>
          </p:cNvSpPr>
          <p:nvPr>
            <p:ph type="ftr" sz="quarter" idx="11"/>
          </p:nvPr>
        </p:nvSpPr>
        <p:spPr/>
        <p:txBody>
          <a:bodyPr/>
          <a:lstStyle/>
          <a:p>
            <a:r>
              <a:rPr lang="it-IT"/>
              <a:t>Dott.ssa Vissani Fioretti Emilia  Psicologa, specializzanda in Psicoterapia sistemico-relazionale</a:t>
            </a:r>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2052713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AD6E85E7-053C-4655-A49B-0DC66A2949EB}" type="datetime1">
              <a:rPr lang="it-IT" smtClean="0"/>
              <a:t>20/05/2023</a:t>
            </a:fld>
            <a:endParaRPr lang="it-IT"/>
          </a:p>
        </p:txBody>
      </p:sp>
      <p:sp>
        <p:nvSpPr>
          <p:cNvPr id="5" name="Footer Placeholder 4"/>
          <p:cNvSpPr>
            <a:spLocks noGrp="1"/>
          </p:cNvSpPr>
          <p:nvPr>
            <p:ph type="ftr" sz="quarter" idx="11"/>
          </p:nvPr>
        </p:nvSpPr>
        <p:spPr/>
        <p:txBody>
          <a:bodyPr/>
          <a:lstStyle/>
          <a:p>
            <a:r>
              <a:rPr lang="it-IT"/>
              <a:t>Dott.ssa Vissani Fioretti Emilia  Psicologa, specializzanda in Psicoterapia sistemico-relazionale</a:t>
            </a:r>
          </a:p>
        </p:txBody>
      </p:sp>
      <p:sp>
        <p:nvSpPr>
          <p:cNvPr id="6" name="Slide Number Placeholder 5"/>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2972380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2D8AA65-1B99-4DF7-B737-C0FF4DED8B6F}" type="datetime1">
              <a:rPr lang="it-IT" smtClean="0"/>
              <a:t>20/05/2023</a:t>
            </a:fld>
            <a:endParaRPr lang="it-IT"/>
          </a:p>
        </p:txBody>
      </p:sp>
      <p:sp>
        <p:nvSpPr>
          <p:cNvPr id="6" name="Footer Placeholder 5"/>
          <p:cNvSpPr>
            <a:spLocks noGrp="1"/>
          </p:cNvSpPr>
          <p:nvPr>
            <p:ph type="ftr" sz="quarter" idx="11"/>
          </p:nvPr>
        </p:nvSpPr>
        <p:spPr/>
        <p:txBody>
          <a:bodyPr/>
          <a:lstStyle/>
          <a:p>
            <a:r>
              <a:rPr lang="it-IT"/>
              <a:t>Dott.ssa Vissani Fioretti Emilia  Psicologa, specializzanda in Psicoterapia sistemico-relazionale</a:t>
            </a:r>
          </a:p>
        </p:txBody>
      </p:sp>
      <p:sp>
        <p:nvSpPr>
          <p:cNvPr id="7" name="Slide Number Placeholder 6"/>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1215837735"/>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71F21E5F-1502-4688-B475-C58E32755A38}" type="datetime1">
              <a:rPr lang="it-IT" smtClean="0"/>
              <a:t>20/05/2023</a:t>
            </a:fld>
            <a:endParaRPr lang="it-IT"/>
          </a:p>
        </p:txBody>
      </p:sp>
      <p:sp>
        <p:nvSpPr>
          <p:cNvPr id="8" name="Footer Placeholder 7"/>
          <p:cNvSpPr>
            <a:spLocks noGrp="1"/>
          </p:cNvSpPr>
          <p:nvPr>
            <p:ph type="ftr" sz="quarter" idx="11"/>
          </p:nvPr>
        </p:nvSpPr>
        <p:spPr/>
        <p:txBody>
          <a:bodyPr/>
          <a:lstStyle/>
          <a:p>
            <a:r>
              <a:rPr lang="it-IT"/>
              <a:t>Dott.ssa Vissani Fioretti Emilia  Psicologa, specializzanda in Psicoterapia sistemico-relazionale</a:t>
            </a:r>
          </a:p>
        </p:txBody>
      </p:sp>
      <p:sp>
        <p:nvSpPr>
          <p:cNvPr id="9" name="Slide Number Placeholder 8"/>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1187029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4A00B39-C795-410E-BEA0-954CB5FA0DC2}" type="datetime1">
              <a:rPr lang="it-IT" smtClean="0"/>
              <a:t>20/05/2023</a:t>
            </a:fld>
            <a:endParaRPr lang="it-IT"/>
          </a:p>
        </p:txBody>
      </p:sp>
      <p:sp>
        <p:nvSpPr>
          <p:cNvPr id="4" name="Footer Placeholder 3"/>
          <p:cNvSpPr>
            <a:spLocks noGrp="1"/>
          </p:cNvSpPr>
          <p:nvPr>
            <p:ph type="ftr" sz="quarter" idx="11"/>
          </p:nvPr>
        </p:nvSpPr>
        <p:spPr/>
        <p:txBody>
          <a:bodyPr/>
          <a:lstStyle/>
          <a:p>
            <a:r>
              <a:rPr lang="it-IT"/>
              <a:t>Dott.ssa Vissani Fioretti Emilia  Psicologa, specializzanda in Psicoterapia sistemico-relazionale</a:t>
            </a:r>
          </a:p>
        </p:txBody>
      </p:sp>
      <p:sp>
        <p:nvSpPr>
          <p:cNvPr id="5" name="Slide Number Placeholder 4"/>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2893434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C5568F-F5AE-451D-834C-E643681DB961}" type="datetime1">
              <a:rPr lang="it-IT" smtClean="0"/>
              <a:t>20/05/2023</a:t>
            </a:fld>
            <a:endParaRPr lang="it-IT"/>
          </a:p>
        </p:txBody>
      </p:sp>
      <p:sp>
        <p:nvSpPr>
          <p:cNvPr id="3" name="Footer Placeholder 2"/>
          <p:cNvSpPr>
            <a:spLocks noGrp="1"/>
          </p:cNvSpPr>
          <p:nvPr>
            <p:ph type="ftr" sz="quarter" idx="11"/>
          </p:nvPr>
        </p:nvSpPr>
        <p:spPr/>
        <p:txBody>
          <a:bodyPr/>
          <a:lstStyle/>
          <a:p>
            <a:r>
              <a:rPr lang="it-IT"/>
              <a:t>Dott.ssa Vissani Fioretti Emilia  Psicologa, specializzanda in Psicoterapia sistemico-relazionale</a:t>
            </a:r>
          </a:p>
        </p:txBody>
      </p:sp>
      <p:sp>
        <p:nvSpPr>
          <p:cNvPr id="4" name="Slide Number Placeholder 3"/>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466796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91C5D6E8-D087-402B-819F-93A2DC923719}" type="datetime1">
              <a:rPr lang="it-IT" smtClean="0"/>
              <a:t>20/05/2023</a:t>
            </a:fld>
            <a:endParaRPr lang="it-IT"/>
          </a:p>
        </p:txBody>
      </p:sp>
      <p:sp>
        <p:nvSpPr>
          <p:cNvPr id="6" name="Footer Placeholder 5"/>
          <p:cNvSpPr>
            <a:spLocks noGrp="1"/>
          </p:cNvSpPr>
          <p:nvPr>
            <p:ph type="ftr" sz="quarter" idx="11"/>
          </p:nvPr>
        </p:nvSpPr>
        <p:spPr/>
        <p:txBody>
          <a:bodyPr/>
          <a:lstStyle/>
          <a:p>
            <a:r>
              <a:rPr lang="it-IT"/>
              <a:t>Dott.ssa Vissani Fioretti Emilia  Psicologa, specializzanda in Psicoterapia sistemico-relazionale</a:t>
            </a:r>
          </a:p>
        </p:txBody>
      </p:sp>
      <p:sp>
        <p:nvSpPr>
          <p:cNvPr id="7" name="Slide Number Placeholder 6"/>
          <p:cNvSpPr>
            <a:spLocks noGrp="1"/>
          </p:cNvSpPr>
          <p:nvPr>
            <p:ph type="sldNum" sz="quarter" idx="12"/>
          </p:nvPr>
        </p:nvSpPr>
        <p:spPr/>
        <p:txBody>
          <a:bodyPr/>
          <a:lstStyle/>
          <a:p>
            <a:fld id="{E7A41E1B-4F70-4964-A407-84C68BE8251C}" type="slidenum">
              <a:rPr lang="it-IT" smtClean="0"/>
              <a:pPr/>
              <a:t>‹N›</a:t>
            </a:fld>
            <a:endParaRPr lang="it-IT"/>
          </a:p>
        </p:txBody>
      </p:sp>
    </p:spTree>
    <p:extLst>
      <p:ext uri="{BB962C8B-B14F-4D97-AF65-F5344CB8AC3E}">
        <p14:creationId xmlns:p14="http://schemas.microsoft.com/office/powerpoint/2010/main" val="3340286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6" name="Footer Placeholder 5"/>
          <p:cNvSpPr>
            <a:spLocks noGrp="1"/>
          </p:cNvSpPr>
          <p:nvPr>
            <p:ph type="ftr" sz="quarter" idx="11"/>
          </p:nvPr>
        </p:nvSpPr>
        <p:spPr/>
        <p:txBody>
          <a:bodyPr/>
          <a:lstStyle/>
          <a:p>
            <a:r>
              <a:rPr lang="it-IT"/>
              <a:t>Dott.ssa Vissani Fioretti Emilia  Psicologa, specializzanda in Psicoterapia sistemico-relazionale</a:t>
            </a:r>
          </a:p>
        </p:txBody>
      </p:sp>
      <p:sp>
        <p:nvSpPr>
          <p:cNvPr id="7" name="Slide Number Placeholder 6"/>
          <p:cNvSpPr>
            <a:spLocks noGrp="1"/>
          </p:cNvSpPr>
          <p:nvPr>
            <p:ph type="sldNum" sz="quarter" idx="12"/>
          </p:nvPr>
        </p:nvSpPr>
        <p:spPr/>
        <p:txBody>
          <a:bodyPr/>
          <a:lstStyle/>
          <a:p>
            <a:fld id="{E7A41E1B-4F70-4964-A407-84C68BE8251C}" type="slidenum">
              <a:rPr lang="it-IT" smtClean="0"/>
              <a:pPr/>
              <a:t>‹N›</a:t>
            </a:fld>
            <a:endParaRPr lang="it-IT"/>
          </a:p>
        </p:txBody>
      </p:sp>
      <p:sp>
        <p:nvSpPr>
          <p:cNvPr id="5" name="Date Placeholder 4"/>
          <p:cNvSpPr>
            <a:spLocks noGrp="1"/>
          </p:cNvSpPr>
          <p:nvPr>
            <p:ph type="dt" sz="half" idx="10"/>
          </p:nvPr>
        </p:nvSpPr>
        <p:spPr/>
        <p:txBody>
          <a:bodyPr/>
          <a:lstStyle/>
          <a:p>
            <a:fld id="{32D8AA65-1B99-4DF7-B737-C0FF4DED8B6F}" type="datetime1">
              <a:rPr lang="it-IT" smtClean="0"/>
              <a:t>20/05/2023</a:t>
            </a:fld>
            <a:endParaRPr lang="it-IT"/>
          </a:p>
        </p:txBody>
      </p:sp>
    </p:spTree>
    <p:extLst>
      <p:ext uri="{BB962C8B-B14F-4D97-AF65-F5344CB8AC3E}">
        <p14:creationId xmlns:p14="http://schemas.microsoft.com/office/powerpoint/2010/main" val="3439497578"/>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2D8AA65-1B99-4DF7-B737-C0FF4DED8B6F}" type="datetime1">
              <a:rPr lang="it-IT" smtClean="0"/>
              <a:t>20/05/2023</a:t>
            </a:fld>
            <a:endParaRPr lang="it-IT"/>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it-IT"/>
              <a:t>Dott.ssa Vissani Fioretti Emilia  Psicologa, specializzanda in Psicoterapia sistemico-relazionale</a:t>
            </a: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7A41E1B-4F70-4964-A407-84C68BE8251C}" type="slidenum">
              <a:rPr lang="it-IT" smtClean="0"/>
              <a:pPr/>
              <a:t>‹N›</a:t>
            </a:fld>
            <a:endParaRPr lang="it-IT"/>
          </a:p>
        </p:txBody>
      </p:sp>
    </p:spTree>
    <p:extLst>
      <p:ext uri="{BB962C8B-B14F-4D97-AF65-F5344CB8AC3E}">
        <p14:creationId xmlns:p14="http://schemas.microsoft.com/office/powerpoint/2010/main" val="2789101588"/>
      </p:ext>
    </p:extLst>
  </p:cSld>
  <p:clrMap bg1="lt1" tx1="dk1" bg2="lt2" tx2="dk2" accent1="accent1" accent2="accent2" accent3="accent3" accent4="accent4" accent5="accent5" accent6="accent6" hlink="hlink" folHlink="folHlink"/>
  <p:sldLayoutIdLst>
    <p:sldLayoutId id="2147484103" r:id="rId1"/>
    <p:sldLayoutId id="2147484104" r:id="rId2"/>
    <p:sldLayoutId id="2147484105" r:id="rId3"/>
    <p:sldLayoutId id="2147484106" r:id="rId4"/>
    <p:sldLayoutId id="2147484107" r:id="rId5"/>
    <p:sldLayoutId id="2147484108" r:id="rId6"/>
    <p:sldLayoutId id="2147484109" r:id="rId7"/>
    <p:sldLayoutId id="2147484110" r:id="rId8"/>
    <p:sldLayoutId id="2147484111" r:id="rId9"/>
    <p:sldLayoutId id="2147484112" r:id="rId10"/>
    <p:sldLayoutId id="2147484113" r:id="rId11"/>
    <p:sldLayoutId id="2147484114" r:id="rId12"/>
    <p:sldLayoutId id="2147484115" r:id="rId13"/>
    <p:sldLayoutId id="2147484116" r:id="rId14"/>
    <p:sldLayoutId id="2147484117" r:id="rId15"/>
    <p:sldLayoutId id="2147484118" r:id="rId16"/>
  </p:sldLayoutIdLst>
  <p:hf hd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www.kebook.altervista.org/abconlus/site/metodo_capacitante.html#dodici"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8" Type="http://schemas.openxmlformats.org/officeDocument/2006/relationships/hyperlink" Target="http://www.kebook.altervista.org/abconlus/site/metodo_capacitante.html#dodici#7" TargetMode="External"/><Relationship Id="rId13" Type="http://schemas.openxmlformats.org/officeDocument/2006/relationships/hyperlink" Target="http://www.kebook.altervista.org/abconlus/site/metodo_capacitante.html#dodici#12" TargetMode="External"/><Relationship Id="rId3" Type="http://schemas.openxmlformats.org/officeDocument/2006/relationships/hyperlink" Target="http://www.kebook.altervista.org/abconlus/site/metodo_capacitante.html#dodici#2" TargetMode="External"/><Relationship Id="rId7" Type="http://schemas.openxmlformats.org/officeDocument/2006/relationships/hyperlink" Target="http://www.kebook.altervista.org/abconlus/site/metodo_capacitante.html#dodici#6" TargetMode="External"/><Relationship Id="rId12" Type="http://schemas.openxmlformats.org/officeDocument/2006/relationships/hyperlink" Target="http://www.kebook.altervista.org/abconlus/site/metodo_capacitante.html#dodici#11" TargetMode="External"/><Relationship Id="rId2" Type="http://schemas.openxmlformats.org/officeDocument/2006/relationships/hyperlink" Target="http://www.kebook.altervista.org/abconlus/site/metodo_capacitante.html#dodici#1" TargetMode="External"/><Relationship Id="rId1" Type="http://schemas.openxmlformats.org/officeDocument/2006/relationships/slideLayout" Target="../slideLayouts/slideLayout7.xml"/><Relationship Id="rId6" Type="http://schemas.openxmlformats.org/officeDocument/2006/relationships/hyperlink" Target="http://www.kebook.altervista.org/abconlus/site/metodo_capacitante.html#dodici#5" TargetMode="External"/><Relationship Id="rId11" Type="http://schemas.openxmlformats.org/officeDocument/2006/relationships/hyperlink" Target="http://www.kebook.altervista.org/abconlus/site/metodo_capacitante.html#dodici#10" TargetMode="External"/><Relationship Id="rId5" Type="http://schemas.openxmlformats.org/officeDocument/2006/relationships/hyperlink" Target="http://www.kebook.altervista.org/abconlus/site/metodo_capacitante.html#dodici#4" TargetMode="External"/><Relationship Id="rId10" Type="http://schemas.openxmlformats.org/officeDocument/2006/relationships/hyperlink" Target="http://www.kebook.altervista.org/abconlus/site/metodo_capacitante.html#dodici#9" TargetMode="External"/><Relationship Id="rId4" Type="http://schemas.openxmlformats.org/officeDocument/2006/relationships/hyperlink" Target="http://www.kebook.altervista.org/abconlus/site/metodo_capacitante.html#dodici#3" TargetMode="External"/><Relationship Id="rId9" Type="http://schemas.openxmlformats.org/officeDocument/2006/relationships/hyperlink" Target="http://www.kebook.altervista.org/abconlus/site/metodo_capacitante.html#dodici#8"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CasellaDiTesto 13"/>
          <p:cNvSpPr txBox="1">
            <a:spLocks noChangeArrowheads="1"/>
          </p:cNvSpPr>
          <p:nvPr/>
        </p:nvSpPr>
        <p:spPr bwMode="auto">
          <a:xfrm>
            <a:off x="793985" y="841404"/>
            <a:ext cx="9073008" cy="821572"/>
          </a:xfrm>
          <a:prstGeom prst="rect">
            <a:avLst/>
          </a:prstGeom>
          <a:noFill/>
          <a:ln w="9525">
            <a:noFill/>
            <a:miter lim="800000"/>
            <a:headEnd/>
            <a:tailEnd/>
          </a:ln>
        </p:spPr>
        <p:txBody>
          <a:bodyPr wrap="square">
            <a:spAutoFit/>
          </a:bodyPr>
          <a:lstStyle/>
          <a:p>
            <a:pPr algn="ctr">
              <a:lnSpc>
                <a:spcPct val="150000"/>
              </a:lnSpc>
            </a:pPr>
            <a:r>
              <a:rPr lang="it-IT" sz="3600" b="1" dirty="0">
                <a:solidFill>
                  <a:srgbClr val="000000"/>
                </a:solidFill>
                <a:latin typeface="+mj-lt"/>
                <a:cs typeface="Times New Roman" pitchFamily="18" charset="0"/>
              </a:rPr>
              <a:t>L’APPROCCIO CAPACITANTE NELLE RSA </a:t>
            </a:r>
          </a:p>
        </p:txBody>
      </p:sp>
      <p:sp>
        <p:nvSpPr>
          <p:cNvPr id="29" name="CasellaDiTesto 28"/>
          <p:cNvSpPr txBox="1"/>
          <p:nvPr/>
        </p:nvSpPr>
        <p:spPr>
          <a:xfrm>
            <a:off x="782625" y="4946720"/>
            <a:ext cx="7776864" cy="1631216"/>
          </a:xfrm>
          <a:prstGeom prst="rect">
            <a:avLst/>
          </a:prstGeom>
          <a:noFill/>
        </p:spPr>
        <p:txBody>
          <a:bodyPr wrap="square">
            <a:spAutoFit/>
          </a:bodyPr>
          <a:lstStyle/>
          <a:p>
            <a:pPr algn="just">
              <a:defRPr/>
            </a:pPr>
            <a:r>
              <a:rPr lang="it-IT" sz="2000" b="1" i="1" kern="0" dirty="0">
                <a:solidFill>
                  <a:sysClr val="windowText" lastClr="000000"/>
                </a:solidFill>
                <a:cs typeface="Times New Roman" pitchFamily="18" charset="0"/>
              </a:rPr>
              <a:t>Emilia Vissani Fioretti</a:t>
            </a:r>
          </a:p>
          <a:p>
            <a:pPr algn="just">
              <a:defRPr/>
            </a:pPr>
            <a:r>
              <a:rPr lang="it-IT" sz="2000" b="1" i="1" kern="0" dirty="0">
                <a:solidFill>
                  <a:sysClr val="windowText" lastClr="000000"/>
                </a:solidFill>
                <a:cs typeface="Times New Roman" pitchFamily="18" charset="0"/>
              </a:rPr>
              <a:t>Psicologa, Psicoterapeuta sistemico-relazionale in formazione</a:t>
            </a:r>
          </a:p>
          <a:p>
            <a:pPr algn="just">
              <a:defRPr/>
            </a:pPr>
            <a:endParaRPr lang="it-IT" sz="2000" kern="0" dirty="0">
              <a:solidFill>
                <a:sysClr val="windowText" lastClr="000000"/>
              </a:solidFill>
              <a:cs typeface="Times New Roman" pitchFamily="18" charset="0"/>
            </a:endParaRPr>
          </a:p>
          <a:p>
            <a:pPr algn="just">
              <a:defRPr/>
            </a:pPr>
            <a:r>
              <a:rPr lang="it-IT" sz="2000" b="1" i="1" kern="0" dirty="0">
                <a:solidFill>
                  <a:sysClr val="windowText" lastClr="000000"/>
                </a:solidFill>
                <a:cs typeface="Times New Roman" panose="02020603050405020304" pitchFamily="18" charset="0"/>
              </a:rPr>
              <a:t>Ordine Psicologi Regione Marche </a:t>
            </a:r>
          </a:p>
          <a:p>
            <a:pPr algn="just">
              <a:defRPr/>
            </a:pPr>
            <a:r>
              <a:rPr lang="it-IT" sz="2000" b="1" i="1" kern="0" dirty="0">
                <a:solidFill>
                  <a:sysClr val="windowText" lastClr="000000"/>
                </a:solidFill>
                <a:cs typeface="Times New Roman" panose="02020603050405020304" pitchFamily="18" charset="0"/>
              </a:rPr>
              <a:t>Albo A n° 31113</a:t>
            </a:r>
          </a:p>
        </p:txBody>
      </p:sp>
      <p:pic>
        <p:nvPicPr>
          <p:cNvPr id="3" name="Immagine 2">
            <a:extLst>
              <a:ext uri="{FF2B5EF4-FFF2-40B4-BE49-F238E27FC236}">
                <a16:creationId xmlns:a16="http://schemas.microsoft.com/office/drawing/2014/main" id="{5A8EA65B-8690-45CF-A834-2271A9386706}"/>
              </a:ext>
            </a:extLst>
          </p:cNvPr>
          <p:cNvPicPr>
            <a:picLocks noChangeAspect="1"/>
          </p:cNvPicPr>
          <p:nvPr/>
        </p:nvPicPr>
        <p:blipFill>
          <a:blip r:embed="rId2"/>
          <a:stretch>
            <a:fillRect/>
          </a:stretch>
        </p:blipFill>
        <p:spPr>
          <a:xfrm>
            <a:off x="4007768" y="3102335"/>
            <a:ext cx="3086356" cy="1831932"/>
          </a:xfrm>
          <a:prstGeom prst="rect">
            <a:avLst/>
          </a:prstGeom>
        </p:spPr>
      </p:pic>
      <p:pic>
        <p:nvPicPr>
          <p:cNvPr id="4" name="Immagine 3">
            <a:extLst>
              <a:ext uri="{FF2B5EF4-FFF2-40B4-BE49-F238E27FC236}">
                <a16:creationId xmlns:a16="http://schemas.microsoft.com/office/drawing/2014/main" id="{6DC7748C-3192-44DC-86FC-C8DE99C700B0}"/>
              </a:ext>
            </a:extLst>
          </p:cNvPr>
          <p:cNvPicPr>
            <a:picLocks noChangeAspect="1"/>
          </p:cNvPicPr>
          <p:nvPr/>
        </p:nvPicPr>
        <p:blipFill>
          <a:blip r:embed="rId3"/>
          <a:stretch>
            <a:fillRect/>
          </a:stretch>
        </p:blipFill>
        <p:spPr>
          <a:xfrm>
            <a:off x="7550135" y="2532244"/>
            <a:ext cx="2253047" cy="1647751"/>
          </a:xfrm>
          <a:prstGeom prst="rect">
            <a:avLst/>
          </a:prstGeom>
        </p:spPr>
      </p:pic>
      <p:pic>
        <p:nvPicPr>
          <p:cNvPr id="7" name="Immagine 6">
            <a:extLst>
              <a:ext uri="{FF2B5EF4-FFF2-40B4-BE49-F238E27FC236}">
                <a16:creationId xmlns:a16="http://schemas.microsoft.com/office/drawing/2014/main" id="{492E78FE-6584-4FE5-9D0A-84B4D3521E4C}"/>
              </a:ext>
            </a:extLst>
          </p:cNvPr>
          <p:cNvPicPr>
            <a:picLocks noChangeAspect="1"/>
          </p:cNvPicPr>
          <p:nvPr/>
        </p:nvPicPr>
        <p:blipFill>
          <a:blip r:embed="rId4"/>
          <a:stretch>
            <a:fillRect/>
          </a:stretch>
        </p:blipFill>
        <p:spPr>
          <a:xfrm>
            <a:off x="793985" y="3087380"/>
            <a:ext cx="2002103" cy="1349732"/>
          </a:xfrm>
          <a:prstGeom prst="rect">
            <a:avLst/>
          </a:prstGeom>
        </p:spPr>
      </p:pic>
    </p:spTree>
    <p:extLst>
      <p:ext uri="{BB962C8B-B14F-4D97-AF65-F5344CB8AC3E}">
        <p14:creationId xmlns:p14="http://schemas.microsoft.com/office/powerpoint/2010/main" val="3454309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FF4B77C6-D6DC-400B-883D-DB905A8EAB28}"/>
              </a:ext>
            </a:extLst>
          </p:cNvPr>
          <p:cNvSpPr>
            <a:spLocks noGrp="1"/>
          </p:cNvSpPr>
          <p:nvPr>
            <p:ph type="sldNum" sz="quarter" idx="12"/>
          </p:nvPr>
        </p:nvSpPr>
        <p:spPr/>
        <p:txBody>
          <a:bodyPr/>
          <a:lstStyle/>
          <a:p>
            <a:fld id="{E7A41E1B-4F70-4964-A407-84C68BE8251C}" type="slidenum">
              <a:rPr lang="it-IT" smtClean="0"/>
              <a:pPr/>
              <a:t>10</a:t>
            </a:fld>
            <a:endParaRPr lang="it-IT"/>
          </a:p>
        </p:txBody>
      </p:sp>
      <p:sp>
        <p:nvSpPr>
          <p:cNvPr id="6" name="CasellaDiTesto 5">
            <a:extLst>
              <a:ext uri="{FF2B5EF4-FFF2-40B4-BE49-F238E27FC236}">
                <a16:creationId xmlns:a16="http://schemas.microsoft.com/office/drawing/2014/main" id="{6434B7CA-9610-4926-8EBE-F6E5F84B616D}"/>
              </a:ext>
            </a:extLst>
          </p:cNvPr>
          <p:cNvSpPr txBox="1"/>
          <p:nvPr/>
        </p:nvSpPr>
        <p:spPr>
          <a:xfrm>
            <a:off x="335360" y="908720"/>
            <a:ext cx="9739146" cy="523220"/>
          </a:xfrm>
          <a:prstGeom prst="rect">
            <a:avLst/>
          </a:prstGeom>
          <a:noFill/>
        </p:spPr>
        <p:txBody>
          <a:bodyPr wrap="square" rtlCol="0">
            <a:spAutoFit/>
          </a:bodyPr>
          <a:lstStyle/>
          <a:p>
            <a:pPr algn="ctr"/>
            <a:r>
              <a:rPr lang="it-IT" sz="2800" b="1" dirty="0"/>
              <a:t>CIRCOLO VIZIOSO</a:t>
            </a:r>
          </a:p>
        </p:txBody>
      </p:sp>
      <p:sp>
        <p:nvSpPr>
          <p:cNvPr id="7" name="CasellaDiTesto 6">
            <a:extLst>
              <a:ext uri="{FF2B5EF4-FFF2-40B4-BE49-F238E27FC236}">
                <a16:creationId xmlns:a16="http://schemas.microsoft.com/office/drawing/2014/main" id="{E917F717-088B-4A36-B8DF-14B6C2F48AC7}"/>
              </a:ext>
            </a:extLst>
          </p:cNvPr>
          <p:cNvSpPr txBox="1"/>
          <p:nvPr/>
        </p:nvSpPr>
        <p:spPr>
          <a:xfrm>
            <a:off x="677334" y="1916832"/>
            <a:ext cx="8947058" cy="2677656"/>
          </a:xfrm>
          <a:prstGeom prst="rect">
            <a:avLst/>
          </a:prstGeom>
          <a:noFill/>
        </p:spPr>
        <p:txBody>
          <a:bodyPr wrap="square" rtlCol="0">
            <a:spAutoFit/>
          </a:bodyPr>
          <a:lstStyle/>
          <a:p>
            <a:pPr marL="285750" indent="-285750">
              <a:buFont typeface="Arial" panose="020B0604020202020204" pitchFamily="34" charset="0"/>
              <a:buChar char="•"/>
            </a:pPr>
            <a:r>
              <a:rPr lang="it-IT" sz="2400" dirty="0"/>
              <a:t>LA PERSONA E’ SEMPRE INCENTRATA SUL PROPRIO MALESSERE E SUL PROPRIO CORPO MALATO</a:t>
            </a:r>
          </a:p>
          <a:p>
            <a:pPr marL="285750" indent="-285750">
              <a:buFont typeface="Arial" panose="020B0604020202020204" pitchFamily="34" charset="0"/>
              <a:buChar char="•"/>
            </a:pPr>
            <a:endParaRPr lang="it-IT" sz="2400" dirty="0"/>
          </a:p>
          <a:p>
            <a:pPr marL="285750" indent="-285750">
              <a:buFont typeface="Arial" panose="020B0604020202020204" pitchFamily="34" charset="0"/>
              <a:buChar char="•"/>
            </a:pPr>
            <a:endParaRPr lang="it-IT" sz="2400" dirty="0"/>
          </a:p>
          <a:p>
            <a:pPr marL="285750" indent="-285750">
              <a:buFont typeface="Arial" panose="020B0604020202020204" pitchFamily="34" charset="0"/>
              <a:buChar char="•"/>
            </a:pPr>
            <a:r>
              <a:rPr lang="it-IT" sz="2400" dirty="0"/>
              <a:t>CIASCUNO DI NOI SI RISPECCHIA NELL’ALTRO: SE CHI ASSISTE SI FOCALIZZA SOLO SUL DEFICIT L’ANZIANO TENDE A FARE LA STESSA COSA </a:t>
            </a:r>
          </a:p>
        </p:txBody>
      </p:sp>
      <p:sp>
        <p:nvSpPr>
          <p:cNvPr id="8" name="Segnaposto piè di pagina 1">
            <a:extLst>
              <a:ext uri="{FF2B5EF4-FFF2-40B4-BE49-F238E27FC236}">
                <a16:creationId xmlns:a16="http://schemas.microsoft.com/office/drawing/2014/main" id="{12547A4D-AC45-47DD-8886-5355785DFD5C}"/>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Tree>
    <p:extLst>
      <p:ext uri="{BB962C8B-B14F-4D97-AF65-F5344CB8AC3E}">
        <p14:creationId xmlns:p14="http://schemas.microsoft.com/office/powerpoint/2010/main" val="2472199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D9E7179C-AE1B-4490-A03F-520CCDB05C71}"/>
              </a:ext>
            </a:extLst>
          </p:cNvPr>
          <p:cNvSpPr>
            <a:spLocks noGrp="1"/>
          </p:cNvSpPr>
          <p:nvPr>
            <p:ph type="ftr" sz="quarter" idx="11"/>
          </p:nvPr>
        </p:nvSpPr>
        <p:spPr/>
        <p:txBody>
          <a:bodyPr/>
          <a:lstStyle/>
          <a:p>
            <a:r>
              <a:rPr lang="it-IT"/>
              <a:t>Dott.ssa Vissani Fioretti Emilia  Psicologa, specializzanda in Psicoterapia sistemico-relazionale</a:t>
            </a:r>
          </a:p>
        </p:txBody>
      </p:sp>
      <p:sp>
        <p:nvSpPr>
          <p:cNvPr id="3" name="Segnaposto numero diapositiva 2">
            <a:extLst>
              <a:ext uri="{FF2B5EF4-FFF2-40B4-BE49-F238E27FC236}">
                <a16:creationId xmlns:a16="http://schemas.microsoft.com/office/drawing/2014/main" id="{FEE9D336-2303-4C3A-B0A6-1335F4E56481}"/>
              </a:ext>
            </a:extLst>
          </p:cNvPr>
          <p:cNvSpPr>
            <a:spLocks noGrp="1"/>
          </p:cNvSpPr>
          <p:nvPr>
            <p:ph type="sldNum" sz="quarter" idx="12"/>
          </p:nvPr>
        </p:nvSpPr>
        <p:spPr/>
        <p:txBody>
          <a:bodyPr/>
          <a:lstStyle/>
          <a:p>
            <a:fld id="{E7A41E1B-4F70-4964-A407-84C68BE8251C}" type="slidenum">
              <a:rPr lang="it-IT" smtClean="0"/>
              <a:pPr/>
              <a:t>11</a:t>
            </a:fld>
            <a:endParaRPr lang="it-IT"/>
          </a:p>
        </p:txBody>
      </p:sp>
      <p:sp>
        <p:nvSpPr>
          <p:cNvPr id="4" name="CasellaDiTesto 3">
            <a:extLst>
              <a:ext uri="{FF2B5EF4-FFF2-40B4-BE49-F238E27FC236}">
                <a16:creationId xmlns:a16="http://schemas.microsoft.com/office/drawing/2014/main" id="{0E9D7453-D14A-4838-8A6A-CA7AE5A33CCD}"/>
              </a:ext>
            </a:extLst>
          </p:cNvPr>
          <p:cNvSpPr txBox="1"/>
          <p:nvPr/>
        </p:nvSpPr>
        <p:spPr>
          <a:xfrm>
            <a:off x="407368" y="451513"/>
            <a:ext cx="9091074" cy="5262979"/>
          </a:xfrm>
          <a:prstGeom prst="rect">
            <a:avLst/>
          </a:prstGeom>
          <a:noFill/>
        </p:spPr>
        <p:txBody>
          <a:bodyPr wrap="square" rtlCol="0">
            <a:spAutoFit/>
          </a:bodyPr>
          <a:lstStyle/>
          <a:p>
            <a:endParaRPr lang="it-IT" sz="2400" dirty="0"/>
          </a:p>
          <a:p>
            <a:r>
              <a:rPr lang="it-IT" sz="2400" dirty="0"/>
              <a:t>L’approccio Capacitante vuole invece spostare l’attenzione sulla CAPACITA’: in ogni fase della vita l’uomo ha delle capacità e riesce ad esprimerle al meglio se si trova in un ambiente favorevole </a:t>
            </a:r>
          </a:p>
          <a:p>
            <a:endParaRPr lang="it-IT" sz="2400" dirty="0"/>
          </a:p>
          <a:p>
            <a:endParaRPr lang="it-IT" sz="2400" dirty="0"/>
          </a:p>
          <a:p>
            <a:r>
              <a:rPr lang="it-IT" sz="2400" dirty="0"/>
              <a:t>ESEMPIO:</a:t>
            </a:r>
          </a:p>
          <a:p>
            <a:r>
              <a:rPr lang="it-IT" sz="2400" dirty="0"/>
              <a:t>Di fronte a un anziano che sa parlare ma perde il filo del discorso, che qualche volta non trova la parola giusta, che scambia una persona per un’altra, l’ Approccio Capacitante focalizza l’attenzione sulla sua capacità di parlare, sull’ascoltare senza interromperlo ne correggerlo, cercando di capire ciò che vuole comunicare</a:t>
            </a:r>
          </a:p>
        </p:txBody>
      </p:sp>
    </p:spTree>
    <p:extLst>
      <p:ext uri="{BB962C8B-B14F-4D97-AF65-F5344CB8AC3E}">
        <p14:creationId xmlns:p14="http://schemas.microsoft.com/office/powerpoint/2010/main" val="21697161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569F2E0A-265E-460B-87BD-60569C560E8C}"/>
              </a:ext>
            </a:extLst>
          </p:cNvPr>
          <p:cNvSpPr>
            <a:spLocks noGrp="1"/>
          </p:cNvSpPr>
          <p:nvPr>
            <p:ph type="ftr" sz="quarter" idx="11"/>
          </p:nvPr>
        </p:nvSpPr>
        <p:spPr/>
        <p:txBody>
          <a:bodyPr/>
          <a:lstStyle/>
          <a:p>
            <a:r>
              <a:rPr lang="it-IT"/>
              <a:t>Dott.ssa Vissani Fioretti Emilia  Psicologa, specializzanda in Psicoterapia sistemico-relazionale</a:t>
            </a:r>
          </a:p>
        </p:txBody>
      </p:sp>
      <p:sp>
        <p:nvSpPr>
          <p:cNvPr id="3" name="Segnaposto numero diapositiva 2">
            <a:extLst>
              <a:ext uri="{FF2B5EF4-FFF2-40B4-BE49-F238E27FC236}">
                <a16:creationId xmlns:a16="http://schemas.microsoft.com/office/drawing/2014/main" id="{68EF1242-49F6-48EF-A705-2F2B7799C9EC}"/>
              </a:ext>
            </a:extLst>
          </p:cNvPr>
          <p:cNvSpPr>
            <a:spLocks noGrp="1"/>
          </p:cNvSpPr>
          <p:nvPr>
            <p:ph type="sldNum" sz="quarter" idx="12"/>
          </p:nvPr>
        </p:nvSpPr>
        <p:spPr/>
        <p:txBody>
          <a:bodyPr/>
          <a:lstStyle/>
          <a:p>
            <a:fld id="{E7A41E1B-4F70-4964-A407-84C68BE8251C}" type="slidenum">
              <a:rPr lang="it-IT" smtClean="0"/>
              <a:pPr/>
              <a:t>12</a:t>
            </a:fld>
            <a:endParaRPr lang="it-IT"/>
          </a:p>
        </p:txBody>
      </p:sp>
      <p:sp>
        <p:nvSpPr>
          <p:cNvPr id="4" name="CasellaDiTesto 3">
            <a:extLst>
              <a:ext uri="{FF2B5EF4-FFF2-40B4-BE49-F238E27FC236}">
                <a16:creationId xmlns:a16="http://schemas.microsoft.com/office/drawing/2014/main" id="{A6E1C6F4-6CEA-4FCB-AC63-DF16D305B916}"/>
              </a:ext>
            </a:extLst>
          </p:cNvPr>
          <p:cNvSpPr txBox="1"/>
          <p:nvPr/>
        </p:nvSpPr>
        <p:spPr>
          <a:xfrm>
            <a:off x="574278" y="1340768"/>
            <a:ext cx="8712968" cy="3108543"/>
          </a:xfrm>
          <a:prstGeom prst="rect">
            <a:avLst/>
          </a:prstGeom>
          <a:noFill/>
        </p:spPr>
        <p:txBody>
          <a:bodyPr wrap="square" rtlCol="0">
            <a:spAutoFit/>
          </a:bodyPr>
          <a:lstStyle/>
          <a:p>
            <a:r>
              <a:rPr lang="it-IT" sz="2800" dirty="0"/>
              <a:t>ESEMPIO: Di fronte a un anziano capace di alimentarsi da solo ma che si sporca e spreca parte del cibo, l’Approccio Capacitante invita a focalizzare l’attenzione su questa sua abilità, a dargli un tovagliolo più ampio, ad accettare il disordine pur di permettergli di nutrirsi in modo autonomo, così come riesce</a:t>
            </a:r>
          </a:p>
        </p:txBody>
      </p:sp>
    </p:spTree>
    <p:extLst>
      <p:ext uri="{BB962C8B-B14F-4D97-AF65-F5344CB8AC3E}">
        <p14:creationId xmlns:p14="http://schemas.microsoft.com/office/powerpoint/2010/main" val="2084928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D41464B4-4D81-43A0-954A-FAF682F341EB}"/>
              </a:ext>
            </a:extLst>
          </p:cNvPr>
          <p:cNvSpPr>
            <a:spLocks noGrp="1"/>
          </p:cNvSpPr>
          <p:nvPr>
            <p:ph type="ftr" sz="quarter" idx="11"/>
          </p:nvPr>
        </p:nvSpPr>
        <p:spPr/>
        <p:txBody>
          <a:bodyPr/>
          <a:lstStyle/>
          <a:p>
            <a:r>
              <a:rPr lang="it-IT"/>
              <a:t>Dott.ssa Vissani Fioretti Emilia  Psicologa, specializzanda in Psicoterapia sistemico-relazionale</a:t>
            </a:r>
          </a:p>
        </p:txBody>
      </p:sp>
      <p:sp>
        <p:nvSpPr>
          <p:cNvPr id="3" name="Segnaposto numero diapositiva 2">
            <a:extLst>
              <a:ext uri="{FF2B5EF4-FFF2-40B4-BE49-F238E27FC236}">
                <a16:creationId xmlns:a16="http://schemas.microsoft.com/office/drawing/2014/main" id="{2087D8BD-6AE8-43AB-B107-7F9B44ECEEFC}"/>
              </a:ext>
            </a:extLst>
          </p:cNvPr>
          <p:cNvSpPr>
            <a:spLocks noGrp="1"/>
          </p:cNvSpPr>
          <p:nvPr>
            <p:ph type="sldNum" sz="quarter" idx="12"/>
          </p:nvPr>
        </p:nvSpPr>
        <p:spPr/>
        <p:txBody>
          <a:bodyPr/>
          <a:lstStyle/>
          <a:p>
            <a:fld id="{E7A41E1B-4F70-4964-A407-84C68BE8251C}" type="slidenum">
              <a:rPr lang="it-IT" smtClean="0"/>
              <a:pPr/>
              <a:t>13</a:t>
            </a:fld>
            <a:endParaRPr lang="it-IT"/>
          </a:p>
        </p:txBody>
      </p:sp>
      <p:sp>
        <p:nvSpPr>
          <p:cNvPr id="5" name="CasellaDiTesto 4">
            <a:extLst>
              <a:ext uri="{FF2B5EF4-FFF2-40B4-BE49-F238E27FC236}">
                <a16:creationId xmlns:a16="http://schemas.microsoft.com/office/drawing/2014/main" id="{E6BCB8B1-3938-4DEF-9ECC-3B05F540B311}"/>
              </a:ext>
            </a:extLst>
          </p:cNvPr>
          <p:cNvSpPr txBox="1"/>
          <p:nvPr/>
        </p:nvSpPr>
        <p:spPr>
          <a:xfrm>
            <a:off x="1055440" y="477782"/>
            <a:ext cx="7650914" cy="1077218"/>
          </a:xfrm>
          <a:prstGeom prst="rect">
            <a:avLst/>
          </a:prstGeom>
          <a:noFill/>
        </p:spPr>
        <p:txBody>
          <a:bodyPr wrap="square" rtlCol="0">
            <a:spAutoFit/>
          </a:bodyPr>
          <a:lstStyle/>
          <a:p>
            <a:pPr algn="ctr"/>
            <a:r>
              <a:rPr lang="it-IT" sz="3200" b="1" dirty="0"/>
              <a:t>GLI EFFETTI DELL’APPROCCIO CAPACITANTE</a:t>
            </a:r>
          </a:p>
        </p:txBody>
      </p:sp>
      <p:sp>
        <p:nvSpPr>
          <p:cNvPr id="6" name="CasellaDiTesto 5">
            <a:extLst>
              <a:ext uri="{FF2B5EF4-FFF2-40B4-BE49-F238E27FC236}">
                <a16:creationId xmlns:a16="http://schemas.microsoft.com/office/drawing/2014/main" id="{85793B8F-9DC5-4905-B36C-531BEF73A225}"/>
              </a:ext>
            </a:extLst>
          </p:cNvPr>
          <p:cNvSpPr txBox="1"/>
          <p:nvPr/>
        </p:nvSpPr>
        <p:spPr>
          <a:xfrm>
            <a:off x="371364" y="1833577"/>
            <a:ext cx="9019066" cy="3970318"/>
          </a:xfrm>
          <a:prstGeom prst="rect">
            <a:avLst/>
          </a:prstGeom>
          <a:noFill/>
        </p:spPr>
        <p:txBody>
          <a:bodyPr wrap="square" rtlCol="0">
            <a:spAutoFit/>
          </a:bodyPr>
          <a:lstStyle/>
          <a:p>
            <a:pPr marL="457200" indent="-457200">
              <a:buFont typeface="Arial" panose="020B0604020202020204" pitchFamily="34" charset="0"/>
              <a:buChar char="•"/>
            </a:pPr>
            <a:r>
              <a:rPr lang="it-IT" sz="2800" dirty="0"/>
              <a:t>Emerge l’immagine di una persona che, seppur con delle difficoltà, «ci prova», «fa quel che può» </a:t>
            </a:r>
          </a:p>
          <a:p>
            <a:pPr marL="457200" indent="-457200">
              <a:buFont typeface="Arial" panose="020B0604020202020204" pitchFamily="34" charset="0"/>
              <a:buChar char="•"/>
            </a:pPr>
            <a:r>
              <a:rPr lang="it-IT" sz="2800" dirty="0"/>
              <a:t>La persona si sente riconosciuta, rassicurata e diventa più vitale </a:t>
            </a:r>
          </a:p>
          <a:p>
            <a:pPr marL="457200" indent="-457200">
              <a:buFont typeface="Arial" panose="020B0604020202020204" pitchFamily="34" charset="0"/>
              <a:buChar char="•"/>
            </a:pPr>
            <a:r>
              <a:rPr lang="it-IT" sz="2800" dirty="0"/>
              <a:t>L’operatore si rende conto che l’altro è più sereno ed è contento di riconoscere le sue capacità</a:t>
            </a:r>
          </a:p>
          <a:p>
            <a:pPr marL="457200" indent="-457200">
              <a:buFont typeface="Arial" panose="020B0604020202020204" pitchFamily="34" charset="0"/>
              <a:buChar char="•"/>
            </a:pPr>
            <a:r>
              <a:rPr lang="it-IT" sz="2800" dirty="0"/>
              <a:t>L’operatore impara a rispettare pienamente l’altro, a riconoscerlo nella sua individualità, nella sua dignità e nelle sue effettive competenze </a:t>
            </a:r>
          </a:p>
        </p:txBody>
      </p:sp>
    </p:spTree>
    <p:extLst>
      <p:ext uri="{BB962C8B-B14F-4D97-AF65-F5344CB8AC3E}">
        <p14:creationId xmlns:p14="http://schemas.microsoft.com/office/powerpoint/2010/main" val="38278226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1">
            <a:extLst>
              <a:ext uri="{FF2B5EF4-FFF2-40B4-BE49-F238E27FC236}">
                <a16:creationId xmlns:a16="http://schemas.microsoft.com/office/drawing/2014/main" id="{E2ABA7ED-799E-48D9-AAF6-A1BC7CFCF509}"/>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7" name="CasellaDiTesto 6">
            <a:extLst>
              <a:ext uri="{FF2B5EF4-FFF2-40B4-BE49-F238E27FC236}">
                <a16:creationId xmlns:a16="http://schemas.microsoft.com/office/drawing/2014/main" id="{9AC6CB0E-C57F-4EBB-90EC-7CDBAF56C497}"/>
              </a:ext>
            </a:extLst>
          </p:cNvPr>
          <p:cNvSpPr txBox="1"/>
          <p:nvPr/>
        </p:nvSpPr>
        <p:spPr>
          <a:xfrm>
            <a:off x="1199456" y="692696"/>
            <a:ext cx="8208912" cy="584775"/>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SETTING SPECIFICI E ASPECIFICI</a:t>
            </a:r>
          </a:p>
        </p:txBody>
      </p:sp>
      <p:sp>
        <p:nvSpPr>
          <p:cNvPr id="2" name="CasellaDiTesto 1">
            <a:extLst>
              <a:ext uri="{FF2B5EF4-FFF2-40B4-BE49-F238E27FC236}">
                <a16:creationId xmlns:a16="http://schemas.microsoft.com/office/drawing/2014/main" id="{AE17B3C1-A695-405B-BBBB-7C02CD28AD62}"/>
              </a:ext>
            </a:extLst>
          </p:cNvPr>
          <p:cNvSpPr txBox="1"/>
          <p:nvPr/>
        </p:nvSpPr>
        <p:spPr>
          <a:xfrm>
            <a:off x="983432" y="1762625"/>
            <a:ext cx="8064896" cy="3970318"/>
          </a:xfrm>
          <a:prstGeom prst="rect">
            <a:avLst/>
          </a:prstGeom>
          <a:noFill/>
        </p:spPr>
        <p:txBody>
          <a:bodyPr wrap="square" rtlCol="0">
            <a:spAutoFit/>
          </a:bodyPr>
          <a:lstStyle/>
          <a:p>
            <a:r>
              <a:rPr lang="it-IT" i="1" dirty="0"/>
              <a:t>Setting aspecifici</a:t>
            </a:r>
          </a:p>
          <a:p>
            <a:endParaRPr lang="it-IT" dirty="0"/>
          </a:p>
          <a:p>
            <a:r>
              <a:rPr lang="it-IT" dirty="0"/>
              <a:t>&gt; incontri informali della vita quotidiana</a:t>
            </a:r>
          </a:p>
          <a:p>
            <a:pPr marL="285750" indent="-285750">
              <a:buFont typeface="Wingdings" panose="05000000000000000000" pitchFamily="2" charset="2"/>
              <a:buChar char="Ø"/>
            </a:pPr>
            <a:r>
              <a:rPr lang="it-IT" dirty="0"/>
              <a:t>attività ludico – riabilitative</a:t>
            </a:r>
          </a:p>
          <a:p>
            <a:endParaRPr lang="it-IT" dirty="0"/>
          </a:p>
          <a:p>
            <a:r>
              <a:rPr lang="it-IT" i="1" dirty="0"/>
              <a:t>Setting specifici</a:t>
            </a:r>
          </a:p>
          <a:p>
            <a:endParaRPr lang="it-IT" dirty="0"/>
          </a:p>
          <a:p>
            <a:r>
              <a:rPr lang="it-IT" dirty="0"/>
              <a:t>&gt; colloqui d’accoglienza in RSA</a:t>
            </a:r>
          </a:p>
          <a:p>
            <a:r>
              <a:rPr lang="it-IT" dirty="0"/>
              <a:t>&gt; colloqui individuali</a:t>
            </a:r>
          </a:p>
          <a:p>
            <a:r>
              <a:rPr lang="it-IT" dirty="0"/>
              <a:t>&gt; gruppi di conversazione per persone con demenza (Gruppi di riconoscimento)</a:t>
            </a:r>
          </a:p>
          <a:p>
            <a:r>
              <a:rPr lang="it-IT" dirty="0"/>
              <a:t>&gt; gruppi di auto-aiuto per familiari di persone con demenza (Gruppi ABC)</a:t>
            </a:r>
          </a:p>
          <a:p>
            <a:r>
              <a:rPr lang="it-IT" dirty="0"/>
              <a:t>&gt; corsi di formazione per operatori</a:t>
            </a:r>
          </a:p>
          <a:p>
            <a:endParaRPr lang="it-IT" dirty="0"/>
          </a:p>
        </p:txBody>
      </p:sp>
    </p:spTree>
    <p:extLst>
      <p:ext uri="{BB962C8B-B14F-4D97-AF65-F5344CB8AC3E}">
        <p14:creationId xmlns:p14="http://schemas.microsoft.com/office/powerpoint/2010/main" val="15103734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A873EB9B-3D7B-42BE-987E-E5955D7A0607}"/>
              </a:ext>
            </a:extLst>
          </p:cNvPr>
          <p:cNvSpPr>
            <a:spLocks noGrp="1"/>
          </p:cNvSpPr>
          <p:nvPr>
            <p:ph type="sldNum" sz="quarter" idx="12"/>
          </p:nvPr>
        </p:nvSpPr>
        <p:spPr/>
        <p:txBody>
          <a:bodyPr/>
          <a:lstStyle/>
          <a:p>
            <a:fld id="{E7A41E1B-4F70-4964-A407-84C68BE8251C}" type="slidenum">
              <a:rPr lang="it-IT" smtClean="0"/>
              <a:pPr/>
              <a:t>15</a:t>
            </a:fld>
            <a:endParaRPr lang="it-IT"/>
          </a:p>
        </p:txBody>
      </p:sp>
      <p:sp>
        <p:nvSpPr>
          <p:cNvPr id="4" name="Segnaposto piè di pagina 1">
            <a:extLst>
              <a:ext uri="{FF2B5EF4-FFF2-40B4-BE49-F238E27FC236}">
                <a16:creationId xmlns:a16="http://schemas.microsoft.com/office/drawing/2014/main" id="{E9B4E3FE-C373-43E5-82BA-AA52830C74C8}"/>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6" name="CasellaDiTesto 5">
            <a:extLst>
              <a:ext uri="{FF2B5EF4-FFF2-40B4-BE49-F238E27FC236}">
                <a16:creationId xmlns:a16="http://schemas.microsoft.com/office/drawing/2014/main" id="{052BAF1C-643E-4C32-890F-80DFDD66BA80}"/>
              </a:ext>
            </a:extLst>
          </p:cNvPr>
          <p:cNvSpPr txBox="1"/>
          <p:nvPr/>
        </p:nvSpPr>
        <p:spPr>
          <a:xfrm>
            <a:off x="1065090" y="692696"/>
            <a:ext cx="8208912" cy="584775"/>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GRUPPI ABC</a:t>
            </a:r>
          </a:p>
        </p:txBody>
      </p:sp>
      <p:sp>
        <p:nvSpPr>
          <p:cNvPr id="5" name="CasellaDiTesto 4">
            <a:extLst>
              <a:ext uri="{FF2B5EF4-FFF2-40B4-BE49-F238E27FC236}">
                <a16:creationId xmlns:a16="http://schemas.microsoft.com/office/drawing/2014/main" id="{64FBD9C1-B15F-4A72-8B99-C1B49A86E929}"/>
              </a:ext>
            </a:extLst>
          </p:cNvPr>
          <p:cNvSpPr txBox="1"/>
          <p:nvPr/>
        </p:nvSpPr>
        <p:spPr>
          <a:xfrm>
            <a:off x="407368" y="1559251"/>
            <a:ext cx="9865096" cy="4985980"/>
          </a:xfrm>
          <a:prstGeom prst="rect">
            <a:avLst/>
          </a:prstGeom>
          <a:noFill/>
        </p:spPr>
        <p:txBody>
          <a:bodyPr wrap="square" rtlCol="0">
            <a:spAutoFit/>
          </a:bodyPr>
          <a:lstStyle/>
          <a:p>
            <a:pPr marL="285750" indent="-285750">
              <a:buFont typeface="Arial" panose="020B0604020202020204" pitchFamily="34" charset="0"/>
              <a:buChar char="•"/>
            </a:pPr>
            <a:r>
              <a:rPr lang="it-IT" sz="2000" dirty="0"/>
              <a:t>I problemi del parlare sono correlati non solo con i disturbi del linguaggio, ma anche con quelli della memoria. A causa delle difficoltà di memoria e di parola tipiche della malattia, succede che la persona che si ammala di Alzheimer tende a parlare sempre meno perché ha paura di sbagliare o di non essere capita, il parlare diventa frustrante e a volte fa venire la rabbia. Il familiare a sua volta si sente inadeguato e impotente.</a:t>
            </a:r>
          </a:p>
          <a:p>
            <a:pPr marL="285750" indent="-285750">
              <a:buFont typeface="Arial" panose="020B0604020202020204" pitchFamily="34" charset="0"/>
              <a:buChar char="•"/>
            </a:pPr>
            <a:endParaRPr lang="it-IT" sz="2000" dirty="0"/>
          </a:p>
          <a:p>
            <a:pPr marL="285750" indent="-285750">
              <a:buFont typeface="Arial" panose="020B0604020202020204" pitchFamily="34" charset="0"/>
              <a:buChar char="•"/>
            </a:pPr>
            <a:endParaRPr lang="it-IT" sz="2000" dirty="0"/>
          </a:p>
          <a:p>
            <a:pPr marL="285750" indent="-285750">
              <a:buFont typeface="Arial" panose="020B0604020202020204" pitchFamily="34" charset="0"/>
              <a:buChar char="•"/>
            </a:pPr>
            <a:r>
              <a:rPr lang="it-IT" sz="2000" dirty="0"/>
              <a:t>l Gruppo ABC si propone come un gruppo di autoaiuto in cui i familiari e gli operatori imparano a diventare dei curanti esperti nell’uso della parola attraverso il percorso dei </a:t>
            </a:r>
            <a:r>
              <a:rPr lang="it-IT" sz="2000" dirty="0">
                <a:hlinkClick r:id="rId2"/>
              </a:rPr>
              <a:t>Dodici Passi</a:t>
            </a:r>
            <a:endParaRPr lang="it-IT" sz="2000" dirty="0"/>
          </a:p>
          <a:p>
            <a:pPr marL="285750" indent="-285750">
              <a:buFont typeface="Arial" panose="020B0604020202020204" pitchFamily="34" charset="0"/>
              <a:buChar char="•"/>
            </a:pPr>
            <a:endParaRPr lang="it-IT" sz="2000" dirty="0"/>
          </a:p>
          <a:p>
            <a:pPr marL="285750" indent="-285750">
              <a:buFont typeface="Arial" panose="020B0604020202020204" pitchFamily="34" charset="0"/>
              <a:buChar char="•"/>
            </a:pPr>
            <a:r>
              <a:rPr lang="it-IT" sz="2000" dirty="0"/>
              <a:t>l metodo ABC si basa sull’Approccio Conversazionale e sull’Approccio Capacitante.</a:t>
            </a:r>
          </a:p>
          <a:p>
            <a:r>
              <a:rPr lang="it-IT" sz="2000" dirty="0"/>
              <a:t> </a:t>
            </a:r>
          </a:p>
          <a:p>
            <a:pPr marL="285750" indent="-285750">
              <a:buFont typeface="Arial" panose="020B0604020202020204" pitchFamily="34" charset="0"/>
              <a:buChar char="•"/>
            </a:pPr>
            <a:endParaRPr lang="it-IT" dirty="0"/>
          </a:p>
        </p:txBody>
      </p:sp>
    </p:spTree>
    <p:extLst>
      <p:ext uri="{BB962C8B-B14F-4D97-AF65-F5344CB8AC3E}">
        <p14:creationId xmlns:p14="http://schemas.microsoft.com/office/powerpoint/2010/main" val="2338910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CasellaDiTesto 28"/>
          <p:cNvSpPr txBox="1"/>
          <p:nvPr/>
        </p:nvSpPr>
        <p:spPr>
          <a:xfrm>
            <a:off x="1487488" y="1463298"/>
            <a:ext cx="1512168" cy="338554"/>
          </a:xfrm>
          <a:prstGeom prst="rect">
            <a:avLst/>
          </a:prstGeom>
          <a:noFill/>
        </p:spPr>
        <p:txBody>
          <a:bodyPr wrap="square">
            <a:spAutoFit/>
          </a:bodyPr>
          <a:lstStyle/>
          <a:p>
            <a:pPr algn="just">
              <a:defRPr/>
            </a:pPr>
            <a:r>
              <a:rPr lang="it-IT" sz="1600" b="1" kern="0" dirty="0">
                <a:solidFill>
                  <a:schemeClr val="bg1"/>
                </a:solidFill>
                <a:latin typeface="Times New Roman" pitchFamily="18" charset="0"/>
                <a:cs typeface="Times New Roman" pitchFamily="18" charset="0"/>
              </a:rPr>
              <a:t>OBIETTIVO</a:t>
            </a:r>
          </a:p>
        </p:txBody>
      </p:sp>
      <p:sp>
        <p:nvSpPr>
          <p:cNvPr id="21" name="CasellaDiTesto 20">
            <a:extLst>
              <a:ext uri="{FF2B5EF4-FFF2-40B4-BE49-F238E27FC236}">
                <a16:creationId xmlns:a16="http://schemas.microsoft.com/office/drawing/2014/main" id="{A600D474-232A-3E47-B65C-7DD746C3E511}"/>
              </a:ext>
            </a:extLst>
          </p:cNvPr>
          <p:cNvSpPr txBox="1"/>
          <p:nvPr/>
        </p:nvSpPr>
        <p:spPr>
          <a:xfrm>
            <a:off x="1487488" y="2802414"/>
            <a:ext cx="1872208" cy="338554"/>
          </a:xfrm>
          <a:prstGeom prst="rect">
            <a:avLst/>
          </a:prstGeom>
          <a:noFill/>
        </p:spPr>
        <p:txBody>
          <a:bodyPr wrap="square">
            <a:spAutoFit/>
          </a:bodyPr>
          <a:lstStyle/>
          <a:p>
            <a:pPr algn="just">
              <a:defRPr/>
            </a:pPr>
            <a:r>
              <a:rPr lang="it-IT" sz="1600" b="1" kern="0" dirty="0">
                <a:solidFill>
                  <a:schemeClr val="bg1"/>
                </a:solidFill>
                <a:latin typeface="Times New Roman" pitchFamily="18" charset="0"/>
                <a:cs typeface="Times New Roman" pitchFamily="18" charset="0"/>
              </a:rPr>
              <a:t>CASO DI STUDIO</a:t>
            </a:r>
          </a:p>
        </p:txBody>
      </p:sp>
      <p:sp>
        <p:nvSpPr>
          <p:cNvPr id="24" name="CasellaDiTesto 23">
            <a:extLst>
              <a:ext uri="{FF2B5EF4-FFF2-40B4-BE49-F238E27FC236}">
                <a16:creationId xmlns:a16="http://schemas.microsoft.com/office/drawing/2014/main" id="{47878D71-93DC-EF48-8E34-612114817172}"/>
              </a:ext>
            </a:extLst>
          </p:cNvPr>
          <p:cNvSpPr txBox="1"/>
          <p:nvPr/>
        </p:nvSpPr>
        <p:spPr>
          <a:xfrm>
            <a:off x="1487488" y="3450486"/>
            <a:ext cx="1872208" cy="338554"/>
          </a:xfrm>
          <a:prstGeom prst="rect">
            <a:avLst/>
          </a:prstGeom>
          <a:noFill/>
        </p:spPr>
        <p:txBody>
          <a:bodyPr wrap="square">
            <a:spAutoFit/>
          </a:bodyPr>
          <a:lstStyle/>
          <a:p>
            <a:pPr algn="just">
              <a:defRPr/>
            </a:pPr>
            <a:r>
              <a:rPr lang="it-IT" sz="1600" b="1" kern="0" dirty="0">
                <a:solidFill>
                  <a:schemeClr val="bg1"/>
                </a:solidFill>
                <a:latin typeface="Times New Roman" pitchFamily="18" charset="0"/>
                <a:cs typeface="Times New Roman" pitchFamily="18" charset="0"/>
              </a:rPr>
              <a:t>RISULTATI</a:t>
            </a:r>
          </a:p>
        </p:txBody>
      </p:sp>
      <p:sp>
        <p:nvSpPr>
          <p:cNvPr id="42" name="Segnaposto piè di pagina 1">
            <a:extLst>
              <a:ext uri="{FF2B5EF4-FFF2-40B4-BE49-F238E27FC236}">
                <a16:creationId xmlns:a16="http://schemas.microsoft.com/office/drawing/2014/main" id="{29F3DA89-327E-4351-8425-B69C83709853}"/>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8" name="CasellaDiTesto 7">
            <a:extLst>
              <a:ext uri="{FF2B5EF4-FFF2-40B4-BE49-F238E27FC236}">
                <a16:creationId xmlns:a16="http://schemas.microsoft.com/office/drawing/2014/main" id="{0C8DC092-0C56-453C-A497-166CD10F40F1}"/>
              </a:ext>
            </a:extLst>
          </p:cNvPr>
          <p:cNvSpPr txBox="1"/>
          <p:nvPr/>
        </p:nvSpPr>
        <p:spPr>
          <a:xfrm>
            <a:off x="952391" y="621584"/>
            <a:ext cx="8208912" cy="1077218"/>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APPROCCIO CAPACITANTE E CONVERSAZIONALE</a:t>
            </a:r>
          </a:p>
        </p:txBody>
      </p:sp>
      <p:sp>
        <p:nvSpPr>
          <p:cNvPr id="2" name="CasellaDiTesto 1">
            <a:extLst>
              <a:ext uri="{FF2B5EF4-FFF2-40B4-BE49-F238E27FC236}">
                <a16:creationId xmlns:a16="http://schemas.microsoft.com/office/drawing/2014/main" id="{0E420CEA-AD84-4E86-8BB3-8CA3993B02A5}"/>
              </a:ext>
            </a:extLst>
          </p:cNvPr>
          <p:cNvSpPr txBox="1"/>
          <p:nvPr/>
        </p:nvSpPr>
        <p:spPr>
          <a:xfrm>
            <a:off x="767408" y="2060848"/>
            <a:ext cx="8640960" cy="3477875"/>
          </a:xfrm>
          <a:prstGeom prst="rect">
            <a:avLst/>
          </a:prstGeom>
          <a:noFill/>
        </p:spPr>
        <p:txBody>
          <a:bodyPr wrap="square" rtlCol="0">
            <a:spAutoFit/>
          </a:bodyPr>
          <a:lstStyle/>
          <a:p>
            <a:pPr marL="285750" indent="-285750">
              <a:buFont typeface="Arial" panose="020B0604020202020204" pitchFamily="34" charset="0"/>
              <a:buChar char="•"/>
            </a:pPr>
            <a:r>
              <a:rPr lang="it-IT" sz="2000" dirty="0"/>
              <a:t>I disturbi del linguaggio costituiscono una componente rilevante del quadro clinico dell’Alzheimer, per tale motivo sono state introdotte nella cura delle persone con demenza numerose tecniche che valorizzano il linguaggio non verbale</a:t>
            </a:r>
          </a:p>
          <a:p>
            <a:pPr marL="285750" indent="-285750">
              <a:buFont typeface="Arial" panose="020B0604020202020204" pitchFamily="34" charset="0"/>
              <a:buChar char="•"/>
            </a:pPr>
            <a:endParaRPr lang="it-IT" sz="2000" dirty="0"/>
          </a:p>
          <a:p>
            <a:pPr marL="285750" indent="-285750">
              <a:buFont typeface="Arial" panose="020B0604020202020204" pitchFamily="34" charset="0"/>
              <a:buChar char="•"/>
            </a:pPr>
            <a:r>
              <a:rPr lang="it-IT" sz="2000" b="1" dirty="0"/>
              <a:t>Il Conversazionalismo distingue due funzioni della parola: quella comunicativa e quella conversazionale. La prima garantisce la capacità di inviare e riconoscere messaggi veicolati dal significato delle parole. La seconda permette di scambiare parole in modo più o meno felice, indipendentemente dallo scopo di trasmettere informazioni; è legata alla costruzione della relazione</a:t>
            </a:r>
            <a:r>
              <a:rPr lang="it-IT" b="1" dirty="0"/>
              <a:t>.</a:t>
            </a:r>
            <a:endParaRPr lang="it-IT" dirty="0"/>
          </a:p>
        </p:txBody>
      </p:sp>
    </p:spTree>
    <p:extLst>
      <p:ext uri="{BB962C8B-B14F-4D97-AF65-F5344CB8AC3E}">
        <p14:creationId xmlns:p14="http://schemas.microsoft.com/office/powerpoint/2010/main" val="11651346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piè di pagina 1">
            <a:extLst>
              <a:ext uri="{FF2B5EF4-FFF2-40B4-BE49-F238E27FC236}">
                <a16:creationId xmlns:a16="http://schemas.microsoft.com/office/drawing/2014/main" id="{AC9D39F6-7C77-4E24-B66B-B0E0934AD0AD}"/>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6" name="CasellaDiTesto 5">
            <a:extLst>
              <a:ext uri="{FF2B5EF4-FFF2-40B4-BE49-F238E27FC236}">
                <a16:creationId xmlns:a16="http://schemas.microsoft.com/office/drawing/2014/main" id="{D9404C9E-9DC2-4869-96FC-7BC052244860}"/>
              </a:ext>
            </a:extLst>
          </p:cNvPr>
          <p:cNvSpPr txBox="1"/>
          <p:nvPr/>
        </p:nvSpPr>
        <p:spPr>
          <a:xfrm>
            <a:off x="1065090" y="382108"/>
            <a:ext cx="8208912" cy="1569660"/>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GRUPPI ABC</a:t>
            </a:r>
          </a:p>
          <a:p>
            <a:pPr algn="ctr">
              <a:defRPr/>
            </a:pPr>
            <a:endParaRPr lang="it-IT" sz="3200" b="1" kern="0" dirty="0">
              <a:solidFill>
                <a:sysClr val="windowText" lastClr="000000"/>
              </a:solidFill>
              <a:latin typeface="+mj-lt"/>
              <a:cs typeface="Times New Roman" pitchFamily="18" charset="0"/>
            </a:endParaRPr>
          </a:p>
          <a:p>
            <a:pPr algn="ctr">
              <a:defRPr/>
            </a:pPr>
            <a:r>
              <a:rPr lang="it-IT" sz="3200" b="1" kern="0" dirty="0">
                <a:solidFill>
                  <a:sysClr val="windowText" lastClr="000000"/>
                </a:solidFill>
                <a:latin typeface="+mj-lt"/>
                <a:cs typeface="Times New Roman" pitchFamily="18" charset="0"/>
              </a:rPr>
              <a:t>I dodici passi</a:t>
            </a:r>
          </a:p>
        </p:txBody>
      </p:sp>
      <p:sp>
        <p:nvSpPr>
          <p:cNvPr id="7" name="CasellaDiTesto 6">
            <a:extLst>
              <a:ext uri="{FF2B5EF4-FFF2-40B4-BE49-F238E27FC236}">
                <a16:creationId xmlns:a16="http://schemas.microsoft.com/office/drawing/2014/main" id="{F4A171E5-C340-4ED9-9BBD-B7E7CA6AB2FD}"/>
              </a:ext>
            </a:extLst>
          </p:cNvPr>
          <p:cNvSpPr txBox="1"/>
          <p:nvPr/>
        </p:nvSpPr>
        <p:spPr>
          <a:xfrm>
            <a:off x="911424" y="2318831"/>
            <a:ext cx="8856984" cy="3416320"/>
          </a:xfrm>
          <a:prstGeom prst="rect">
            <a:avLst/>
          </a:prstGeom>
          <a:noFill/>
        </p:spPr>
        <p:txBody>
          <a:bodyPr wrap="square" rtlCol="0">
            <a:spAutoFit/>
          </a:bodyPr>
          <a:lstStyle/>
          <a:p>
            <a:r>
              <a:rPr lang="it-IT" sz="2400" dirty="0"/>
              <a:t>I dodici passi sono il risultato dell’esperienza accumulata parlando con le persone malate di demenza e ascoltando i racconti dei caregiver e operatori nei gruppi ABC. </a:t>
            </a:r>
            <a:r>
              <a:rPr lang="it-IT" sz="2400" b="1" dirty="0"/>
              <a:t>Sono dei consigli;</a:t>
            </a:r>
            <a:r>
              <a:rPr lang="it-IT" sz="2400" dirty="0"/>
              <a:t> ciascuno li può seguire così come riesce, come vuole e come può. Il loro scopo è facilitare l’emergere della parola e delle competenze, favorire il benessere per il caregiver e per la persona malata. Quando si dimostrano utili per raggiungere questo scopo vanno utilizzati, se non servono vanno messi da parte e riconsiderati.</a:t>
            </a:r>
          </a:p>
        </p:txBody>
      </p:sp>
    </p:spTree>
    <p:extLst>
      <p:ext uri="{BB962C8B-B14F-4D97-AF65-F5344CB8AC3E}">
        <p14:creationId xmlns:p14="http://schemas.microsoft.com/office/powerpoint/2010/main" val="1123040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B79058F5-5362-43A1-B5CB-A0492AF9880F}"/>
              </a:ext>
            </a:extLst>
          </p:cNvPr>
          <p:cNvSpPr>
            <a:spLocks noGrp="1"/>
          </p:cNvSpPr>
          <p:nvPr>
            <p:ph type="sldNum" sz="quarter" idx="12"/>
          </p:nvPr>
        </p:nvSpPr>
        <p:spPr/>
        <p:txBody>
          <a:bodyPr/>
          <a:lstStyle/>
          <a:p>
            <a:fld id="{E7A41E1B-4F70-4964-A407-84C68BE8251C}" type="slidenum">
              <a:rPr lang="it-IT" smtClean="0"/>
              <a:pPr/>
              <a:t>18</a:t>
            </a:fld>
            <a:endParaRPr lang="it-IT"/>
          </a:p>
        </p:txBody>
      </p:sp>
      <p:sp>
        <p:nvSpPr>
          <p:cNvPr id="5" name="Segnaposto piè di pagina 1">
            <a:extLst>
              <a:ext uri="{FF2B5EF4-FFF2-40B4-BE49-F238E27FC236}">
                <a16:creationId xmlns:a16="http://schemas.microsoft.com/office/drawing/2014/main" id="{E2041E12-BA07-46DB-9448-5B2E6A7E1BE0}"/>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7" name="CasellaDiTesto 6">
            <a:extLst>
              <a:ext uri="{FF2B5EF4-FFF2-40B4-BE49-F238E27FC236}">
                <a16:creationId xmlns:a16="http://schemas.microsoft.com/office/drawing/2014/main" id="{AE37544F-0614-4573-88C0-0363A261C4D0}"/>
              </a:ext>
            </a:extLst>
          </p:cNvPr>
          <p:cNvSpPr txBox="1"/>
          <p:nvPr/>
        </p:nvSpPr>
        <p:spPr>
          <a:xfrm>
            <a:off x="1065090" y="294924"/>
            <a:ext cx="8208912" cy="1077218"/>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GRUPPI ABC</a:t>
            </a:r>
          </a:p>
          <a:p>
            <a:pPr algn="ctr">
              <a:defRPr/>
            </a:pPr>
            <a:r>
              <a:rPr lang="it-IT" sz="3200" b="1" kern="0" dirty="0">
                <a:solidFill>
                  <a:sysClr val="windowText" lastClr="000000"/>
                </a:solidFill>
                <a:latin typeface="+mj-lt"/>
                <a:cs typeface="Times New Roman" pitchFamily="18" charset="0"/>
              </a:rPr>
              <a:t>I dodici passi</a:t>
            </a:r>
          </a:p>
        </p:txBody>
      </p:sp>
      <p:sp>
        <p:nvSpPr>
          <p:cNvPr id="2" name="CasellaDiTesto 1">
            <a:extLst>
              <a:ext uri="{FF2B5EF4-FFF2-40B4-BE49-F238E27FC236}">
                <a16:creationId xmlns:a16="http://schemas.microsoft.com/office/drawing/2014/main" id="{9B2D88AB-BD7E-4B2A-9EDE-39D549F00097}"/>
              </a:ext>
            </a:extLst>
          </p:cNvPr>
          <p:cNvSpPr txBox="1"/>
          <p:nvPr/>
        </p:nvSpPr>
        <p:spPr>
          <a:xfrm>
            <a:off x="767408" y="1772746"/>
            <a:ext cx="8506594" cy="4062651"/>
          </a:xfrm>
          <a:prstGeom prst="rect">
            <a:avLst/>
          </a:prstGeom>
          <a:noFill/>
        </p:spPr>
        <p:txBody>
          <a:bodyPr wrap="square" rtlCol="0">
            <a:spAutoFit/>
          </a:bodyPr>
          <a:lstStyle/>
          <a:p>
            <a:r>
              <a:rPr lang="it-IT" sz="2000" dirty="0">
                <a:solidFill>
                  <a:schemeClr val="tx1">
                    <a:lumMod val="95000"/>
                    <a:lumOff val="5000"/>
                  </a:schemeClr>
                </a:solidFill>
                <a:hlinkClick r:id="rId2">
                  <a:extLst>
                    <a:ext uri="{A12FA001-AC4F-418D-AE19-62706E023703}">
                      <ahyp:hlinkClr xmlns:ahyp="http://schemas.microsoft.com/office/drawing/2018/hyperlinkcolor" val="tx"/>
                    </a:ext>
                  </a:extLst>
                </a:hlinkClick>
              </a:rPr>
              <a:t>1. Non fare domande</a:t>
            </a:r>
            <a:br>
              <a:rPr lang="it-IT" sz="2000" dirty="0">
                <a:solidFill>
                  <a:schemeClr val="tx1">
                    <a:lumMod val="95000"/>
                    <a:lumOff val="5000"/>
                  </a:schemeClr>
                </a:solidFill>
              </a:rPr>
            </a:br>
            <a:r>
              <a:rPr lang="it-IT" sz="2000" dirty="0">
                <a:solidFill>
                  <a:schemeClr val="tx1">
                    <a:lumMod val="95000"/>
                    <a:lumOff val="5000"/>
                  </a:schemeClr>
                </a:solidFill>
                <a:hlinkClick r:id="rId3">
                  <a:extLst>
                    <a:ext uri="{A12FA001-AC4F-418D-AE19-62706E023703}">
                      <ahyp:hlinkClr xmlns:ahyp="http://schemas.microsoft.com/office/drawing/2018/hyperlinkcolor" val="tx"/>
                    </a:ext>
                  </a:extLst>
                </a:hlinkClick>
              </a:rPr>
              <a:t>2. Non correggere</a:t>
            </a:r>
            <a:br>
              <a:rPr lang="it-IT" sz="2000" dirty="0">
                <a:solidFill>
                  <a:schemeClr val="tx1">
                    <a:lumMod val="95000"/>
                    <a:lumOff val="5000"/>
                  </a:schemeClr>
                </a:solidFill>
              </a:rPr>
            </a:br>
            <a:r>
              <a:rPr lang="it-IT" sz="2000" dirty="0">
                <a:solidFill>
                  <a:schemeClr val="tx1">
                    <a:lumMod val="95000"/>
                    <a:lumOff val="5000"/>
                  </a:schemeClr>
                </a:solidFill>
                <a:hlinkClick r:id="rId4">
                  <a:extLst>
                    <a:ext uri="{A12FA001-AC4F-418D-AE19-62706E023703}">
                      <ahyp:hlinkClr xmlns:ahyp="http://schemas.microsoft.com/office/drawing/2018/hyperlinkcolor" val="tx"/>
                    </a:ext>
                  </a:extLst>
                </a:hlinkClick>
              </a:rPr>
              <a:t>3. Non interrompere</a:t>
            </a:r>
            <a:br>
              <a:rPr lang="it-IT" sz="2000" dirty="0">
                <a:solidFill>
                  <a:schemeClr val="tx1">
                    <a:lumMod val="95000"/>
                    <a:lumOff val="5000"/>
                  </a:schemeClr>
                </a:solidFill>
              </a:rPr>
            </a:br>
            <a:r>
              <a:rPr lang="it-IT" sz="2000" dirty="0">
                <a:solidFill>
                  <a:schemeClr val="tx1">
                    <a:lumMod val="95000"/>
                    <a:lumOff val="5000"/>
                  </a:schemeClr>
                </a:solidFill>
                <a:hlinkClick r:id="rId5">
                  <a:extLst>
                    <a:ext uri="{A12FA001-AC4F-418D-AE19-62706E023703}">
                      <ahyp:hlinkClr xmlns:ahyp="http://schemas.microsoft.com/office/drawing/2018/hyperlinkcolor" val="tx"/>
                    </a:ext>
                  </a:extLst>
                </a:hlinkClick>
              </a:rPr>
              <a:t>4. Ascoltare</a:t>
            </a:r>
            <a:br>
              <a:rPr lang="it-IT" sz="2000" dirty="0">
                <a:solidFill>
                  <a:schemeClr val="tx1">
                    <a:lumMod val="95000"/>
                    <a:lumOff val="5000"/>
                  </a:schemeClr>
                </a:solidFill>
              </a:rPr>
            </a:br>
            <a:r>
              <a:rPr lang="it-IT" sz="2000" dirty="0">
                <a:solidFill>
                  <a:schemeClr val="tx1">
                    <a:lumMod val="95000"/>
                    <a:lumOff val="5000"/>
                  </a:schemeClr>
                </a:solidFill>
                <a:hlinkClick r:id="rId6">
                  <a:extLst>
                    <a:ext uri="{A12FA001-AC4F-418D-AE19-62706E023703}">
                      <ahyp:hlinkClr xmlns:ahyp="http://schemas.microsoft.com/office/drawing/2018/hyperlinkcolor" val="tx"/>
                    </a:ext>
                  </a:extLst>
                </a:hlinkClick>
              </a:rPr>
              <a:t>5. Accompagnare con le parole</a:t>
            </a:r>
            <a:br>
              <a:rPr lang="it-IT" sz="2000" dirty="0">
                <a:solidFill>
                  <a:schemeClr val="tx1">
                    <a:lumMod val="95000"/>
                    <a:lumOff val="5000"/>
                  </a:schemeClr>
                </a:solidFill>
              </a:rPr>
            </a:br>
            <a:r>
              <a:rPr lang="it-IT" sz="2000" dirty="0">
                <a:solidFill>
                  <a:schemeClr val="tx1">
                    <a:lumMod val="95000"/>
                    <a:lumOff val="5000"/>
                  </a:schemeClr>
                </a:solidFill>
                <a:hlinkClick r:id="rId7">
                  <a:extLst>
                    <a:ext uri="{A12FA001-AC4F-418D-AE19-62706E023703}">
                      <ahyp:hlinkClr xmlns:ahyp="http://schemas.microsoft.com/office/drawing/2018/hyperlinkcolor" val="tx"/>
                    </a:ext>
                  </a:extLst>
                </a:hlinkClick>
              </a:rPr>
              <a:t>6. Rispondere alle domande</a:t>
            </a:r>
            <a:br>
              <a:rPr lang="it-IT" sz="2000" dirty="0">
                <a:solidFill>
                  <a:schemeClr val="tx1">
                    <a:lumMod val="95000"/>
                    <a:lumOff val="5000"/>
                  </a:schemeClr>
                </a:solidFill>
              </a:rPr>
            </a:br>
            <a:r>
              <a:rPr lang="it-IT" sz="2000" dirty="0">
                <a:solidFill>
                  <a:schemeClr val="tx1">
                    <a:lumMod val="95000"/>
                    <a:lumOff val="5000"/>
                  </a:schemeClr>
                </a:solidFill>
                <a:hlinkClick r:id="rId8">
                  <a:extLst>
                    <a:ext uri="{A12FA001-AC4F-418D-AE19-62706E023703}">
                      <ahyp:hlinkClr xmlns:ahyp="http://schemas.microsoft.com/office/drawing/2018/hyperlinkcolor" val="tx"/>
                    </a:ext>
                  </a:extLst>
                </a:hlinkClick>
              </a:rPr>
              <a:t>7. Comunicare con i gesti</a:t>
            </a:r>
            <a:br>
              <a:rPr lang="it-IT" sz="2000" dirty="0">
                <a:solidFill>
                  <a:schemeClr val="tx1">
                    <a:lumMod val="95000"/>
                    <a:lumOff val="5000"/>
                  </a:schemeClr>
                </a:solidFill>
              </a:rPr>
            </a:br>
            <a:r>
              <a:rPr lang="it-IT" sz="2000" dirty="0">
                <a:solidFill>
                  <a:schemeClr val="tx1">
                    <a:lumMod val="95000"/>
                    <a:lumOff val="5000"/>
                  </a:schemeClr>
                </a:solidFill>
                <a:hlinkClick r:id="rId9">
                  <a:extLst>
                    <a:ext uri="{A12FA001-AC4F-418D-AE19-62706E023703}">
                      <ahyp:hlinkClr xmlns:ahyp="http://schemas.microsoft.com/office/drawing/2018/hyperlinkcolor" val="tx"/>
                    </a:ext>
                  </a:extLst>
                </a:hlinkClick>
              </a:rPr>
              <a:t>8. Riconoscere le emozioni</a:t>
            </a:r>
            <a:br>
              <a:rPr lang="it-IT" sz="2000" dirty="0">
                <a:solidFill>
                  <a:schemeClr val="tx1">
                    <a:lumMod val="95000"/>
                    <a:lumOff val="5000"/>
                  </a:schemeClr>
                </a:solidFill>
              </a:rPr>
            </a:br>
            <a:r>
              <a:rPr lang="it-IT" sz="2000" dirty="0">
                <a:solidFill>
                  <a:schemeClr val="tx1">
                    <a:lumMod val="95000"/>
                    <a:lumOff val="5000"/>
                  </a:schemeClr>
                </a:solidFill>
                <a:hlinkClick r:id="rId10">
                  <a:extLst>
                    <a:ext uri="{A12FA001-AC4F-418D-AE19-62706E023703}">
                      <ahyp:hlinkClr xmlns:ahyp="http://schemas.microsoft.com/office/drawing/2018/hyperlinkcolor" val="tx"/>
                    </a:ext>
                  </a:extLst>
                </a:hlinkClick>
              </a:rPr>
              <a:t>9. Rispondere alle richieste</a:t>
            </a:r>
            <a:br>
              <a:rPr lang="it-IT" sz="2000" dirty="0">
                <a:solidFill>
                  <a:schemeClr val="tx1">
                    <a:lumMod val="95000"/>
                    <a:lumOff val="5000"/>
                  </a:schemeClr>
                </a:solidFill>
              </a:rPr>
            </a:br>
            <a:r>
              <a:rPr lang="it-IT" sz="2000" dirty="0">
                <a:solidFill>
                  <a:schemeClr val="tx1">
                    <a:lumMod val="95000"/>
                    <a:lumOff val="5000"/>
                  </a:schemeClr>
                </a:solidFill>
                <a:hlinkClick r:id="rId11">
                  <a:extLst>
                    <a:ext uri="{A12FA001-AC4F-418D-AE19-62706E023703}">
                      <ahyp:hlinkClr xmlns:ahyp="http://schemas.microsoft.com/office/drawing/2018/hyperlinkcolor" val="tx"/>
                    </a:ext>
                  </a:extLst>
                </a:hlinkClick>
              </a:rPr>
              <a:t>10. Accettare che faccia quello che fa</a:t>
            </a:r>
            <a:br>
              <a:rPr lang="it-IT" sz="2000" dirty="0">
                <a:solidFill>
                  <a:schemeClr val="tx1">
                    <a:lumMod val="95000"/>
                    <a:lumOff val="5000"/>
                  </a:schemeClr>
                </a:solidFill>
              </a:rPr>
            </a:br>
            <a:r>
              <a:rPr lang="it-IT" sz="2000" dirty="0">
                <a:solidFill>
                  <a:schemeClr val="tx1">
                    <a:lumMod val="95000"/>
                    <a:lumOff val="5000"/>
                  </a:schemeClr>
                </a:solidFill>
                <a:hlinkClick r:id="rId12">
                  <a:extLst>
                    <a:ext uri="{A12FA001-AC4F-418D-AE19-62706E023703}">
                      <ahyp:hlinkClr xmlns:ahyp="http://schemas.microsoft.com/office/drawing/2018/hyperlinkcolor" val="tx"/>
                    </a:ext>
                  </a:extLst>
                </a:hlinkClick>
              </a:rPr>
              <a:t>11. Accettare la malattia</a:t>
            </a:r>
            <a:br>
              <a:rPr lang="it-IT" sz="2000" dirty="0">
                <a:solidFill>
                  <a:schemeClr val="tx1">
                    <a:lumMod val="95000"/>
                    <a:lumOff val="5000"/>
                  </a:schemeClr>
                </a:solidFill>
              </a:rPr>
            </a:br>
            <a:r>
              <a:rPr lang="it-IT" sz="2000" dirty="0">
                <a:solidFill>
                  <a:schemeClr val="tx1">
                    <a:lumMod val="95000"/>
                    <a:lumOff val="5000"/>
                  </a:schemeClr>
                </a:solidFill>
                <a:hlinkClick r:id="rId13">
                  <a:extLst>
                    <a:ext uri="{A12FA001-AC4F-418D-AE19-62706E023703}">
                      <ahyp:hlinkClr xmlns:ahyp="http://schemas.microsoft.com/office/drawing/2018/hyperlinkcolor" val="tx"/>
                    </a:ext>
                  </a:extLst>
                </a:hlinkClick>
              </a:rPr>
              <a:t>12. Occuparsi del proprio benessere</a:t>
            </a:r>
            <a:endParaRPr lang="it-IT" sz="2000" dirty="0">
              <a:solidFill>
                <a:schemeClr val="tx1">
                  <a:lumMod val="95000"/>
                  <a:lumOff val="5000"/>
                </a:schemeClr>
              </a:solidFill>
            </a:endParaRPr>
          </a:p>
          <a:p>
            <a:endParaRPr lang="it-IT" dirty="0"/>
          </a:p>
        </p:txBody>
      </p:sp>
    </p:spTree>
    <p:extLst>
      <p:ext uri="{BB962C8B-B14F-4D97-AF65-F5344CB8AC3E}">
        <p14:creationId xmlns:p14="http://schemas.microsoft.com/office/powerpoint/2010/main" val="41828493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75E0FF54-F8AD-4106-A94C-40420BA3AB37}"/>
              </a:ext>
            </a:extLst>
          </p:cNvPr>
          <p:cNvSpPr>
            <a:spLocks noGrp="1"/>
          </p:cNvSpPr>
          <p:nvPr>
            <p:ph type="sldNum" sz="quarter" idx="12"/>
          </p:nvPr>
        </p:nvSpPr>
        <p:spPr/>
        <p:txBody>
          <a:bodyPr/>
          <a:lstStyle/>
          <a:p>
            <a:fld id="{E7A41E1B-4F70-4964-A407-84C68BE8251C}" type="slidenum">
              <a:rPr lang="it-IT" smtClean="0"/>
              <a:pPr/>
              <a:t>19</a:t>
            </a:fld>
            <a:endParaRPr lang="it-IT"/>
          </a:p>
        </p:txBody>
      </p:sp>
      <p:sp>
        <p:nvSpPr>
          <p:cNvPr id="4" name="Segnaposto piè di pagina 1">
            <a:extLst>
              <a:ext uri="{FF2B5EF4-FFF2-40B4-BE49-F238E27FC236}">
                <a16:creationId xmlns:a16="http://schemas.microsoft.com/office/drawing/2014/main" id="{E6D9C563-31DF-468F-9D79-2EA5F055F599}"/>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5" name="CasellaDiTesto 4">
            <a:extLst>
              <a:ext uri="{FF2B5EF4-FFF2-40B4-BE49-F238E27FC236}">
                <a16:creationId xmlns:a16="http://schemas.microsoft.com/office/drawing/2014/main" id="{EEF9899C-6F7A-42AA-AE55-EE121FC38E09}"/>
              </a:ext>
            </a:extLst>
          </p:cNvPr>
          <p:cNvSpPr txBox="1"/>
          <p:nvPr/>
        </p:nvSpPr>
        <p:spPr>
          <a:xfrm>
            <a:off x="1065090" y="548680"/>
            <a:ext cx="8208912" cy="584775"/>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1. NON FARE DOMANDE</a:t>
            </a:r>
          </a:p>
        </p:txBody>
      </p:sp>
      <p:sp>
        <p:nvSpPr>
          <p:cNvPr id="2" name="CasellaDiTesto 1">
            <a:extLst>
              <a:ext uri="{FF2B5EF4-FFF2-40B4-BE49-F238E27FC236}">
                <a16:creationId xmlns:a16="http://schemas.microsoft.com/office/drawing/2014/main" id="{95D0A2AD-BF85-4D98-A69A-75CD4CC3B63A}"/>
              </a:ext>
            </a:extLst>
          </p:cNvPr>
          <p:cNvSpPr txBox="1"/>
          <p:nvPr/>
        </p:nvSpPr>
        <p:spPr>
          <a:xfrm>
            <a:off x="767408" y="1514943"/>
            <a:ext cx="8506594" cy="4708981"/>
          </a:xfrm>
          <a:prstGeom prst="rect">
            <a:avLst/>
          </a:prstGeom>
          <a:noFill/>
        </p:spPr>
        <p:txBody>
          <a:bodyPr wrap="square" rtlCol="0">
            <a:spAutoFit/>
          </a:bodyPr>
          <a:lstStyle/>
          <a:p>
            <a:r>
              <a:rPr lang="it-IT" dirty="0"/>
              <a:t>Dall’esperienza dei familiari risulta che spesso quando pongono domande “chiuse”, in cui la risposta giusta è una sola, l’anziano non sa rispondere, va in confusione o si arrabbia. In una fase iniziale di malattia, la persona è in grado di rispondere a quasi tutte le domande; non c’è motivo quindi di evitare le domande necessarie a una conversazione di vita quotidiana. Meglio comunque non accanirsi: l’atteggiamento da esaminatore può essere giustificato da parte di un professionista che deve valutare il grado di deterioramento cognitivo, ma è controproducente da parte di un familiare o assistente.</a:t>
            </a:r>
          </a:p>
          <a:p>
            <a:endParaRPr lang="it-IT" b="1" dirty="0"/>
          </a:p>
          <a:p>
            <a:pPr marL="285750" indent="-285750">
              <a:buFont typeface="Arial" panose="020B0604020202020204" pitchFamily="34" charset="0"/>
              <a:buChar char="•"/>
            </a:pPr>
            <a:r>
              <a:rPr lang="it-IT" sz="2400" b="1" dirty="0"/>
              <a:t>Se fare domande provoca disagio, bisogna evitarle. Se fare domande non disturba, si possono fare</a:t>
            </a:r>
            <a:r>
              <a:rPr lang="it-IT" b="1" dirty="0"/>
              <a:t>.</a:t>
            </a:r>
            <a:br>
              <a:rPr lang="it-IT" dirty="0"/>
            </a:br>
            <a:r>
              <a:rPr lang="it-IT" dirty="0"/>
              <a:t>Un buon modo per cominciare una conversazione può essere il saluto (Buongiorno Gino) seguito da una frase dichiarativa, per es.: Oggi è una bella giornata oppure Ho voglia di chiacchierare un po’ con lei.</a:t>
            </a:r>
          </a:p>
          <a:p>
            <a:br>
              <a:rPr lang="it-IT" dirty="0"/>
            </a:br>
            <a:endParaRPr lang="it-IT" dirty="0"/>
          </a:p>
        </p:txBody>
      </p:sp>
    </p:spTree>
    <p:extLst>
      <p:ext uri="{BB962C8B-B14F-4D97-AF65-F5344CB8AC3E}">
        <p14:creationId xmlns:p14="http://schemas.microsoft.com/office/powerpoint/2010/main" val="409272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A9C9C12E-015A-4350-A153-3EB67BBDA56A}"/>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4" name="Scorrimento orizzontale 3">
            <a:extLst>
              <a:ext uri="{FF2B5EF4-FFF2-40B4-BE49-F238E27FC236}">
                <a16:creationId xmlns:a16="http://schemas.microsoft.com/office/drawing/2014/main" id="{813A79E6-B114-4FB6-91A0-BCD70B496B51}"/>
              </a:ext>
            </a:extLst>
          </p:cNvPr>
          <p:cNvSpPr/>
          <p:nvPr/>
        </p:nvSpPr>
        <p:spPr>
          <a:xfrm>
            <a:off x="911424" y="980728"/>
            <a:ext cx="8496944" cy="4457100"/>
          </a:xfrm>
          <a:prstGeom prst="horizontalScroll">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it-IT" sz="2400" dirty="0"/>
              <a:t>L’ Approccio Capacitante è una modalità d'intervento che vuole creare nelle RSA un ambiente in cui ciascuno possa esercitare le Competenze elementari così come può, senza sentirsi in errore, con l'obiettivo di favorire una convivenza sufficientemente felice tra ospiti, operatori e familiari.</a:t>
            </a:r>
            <a:endParaRPr lang="it-IT" sz="24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41920376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65D5261F-29E4-4CCC-A64B-A8B35D1E5E15}"/>
              </a:ext>
            </a:extLst>
          </p:cNvPr>
          <p:cNvSpPr>
            <a:spLocks noGrp="1"/>
          </p:cNvSpPr>
          <p:nvPr>
            <p:ph type="sldNum" sz="quarter" idx="12"/>
          </p:nvPr>
        </p:nvSpPr>
        <p:spPr/>
        <p:txBody>
          <a:bodyPr/>
          <a:lstStyle/>
          <a:p>
            <a:fld id="{E7A41E1B-4F70-4964-A407-84C68BE8251C}" type="slidenum">
              <a:rPr lang="it-IT" smtClean="0"/>
              <a:pPr/>
              <a:t>20</a:t>
            </a:fld>
            <a:endParaRPr lang="it-IT"/>
          </a:p>
        </p:txBody>
      </p:sp>
      <p:sp>
        <p:nvSpPr>
          <p:cNvPr id="4" name="Segnaposto piè di pagina 1">
            <a:extLst>
              <a:ext uri="{FF2B5EF4-FFF2-40B4-BE49-F238E27FC236}">
                <a16:creationId xmlns:a16="http://schemas.microsoft.com/office/drawing/2014/main" id="{B65634A6-8AD5-4B61-BE4E-9AB749678AC3}"/>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2" name="CasellaDiTesto 1">
            <a:extLst>
              <a:ext uri="{FF2B5EF4-FFF2-40B4-BE49-F238E27FC236}">
                <a16:creationId xmlns:a16="http://schemas.microsoft.com/office/drawing/2014/main" id="{05F4E872-D3E6-4644-AD94-44A336865DD8}"/>
              </a:ext>
            </a:extLst>
          </p:cNvPr>
          <p:cNvSpPr txBox="1"/>
          <p:nvPr/>
        </p:nvSpPr>
        <p:spPr>
          <a:xfrm>
            <a:off x="819137" y="1104037"/>
            <a:ext cx="8362578" cy="4964308"/>
          </a:xfrm>
          <a:prstGeom prst="rect">
            <a:avLst/>
          </a:prstGeom>
          <a:noFill/>
        </p:spPr>
        <p:txBody>
          <a:bodyPr wrap="square" rtlCol="0">
            <a:spAutoFit/>
          </a:bodyPr>
          <a:lstStyle/>
          <a:p>
            <a:endParaRPr lang="it-IT" b="1" dirty="0"/>
          </a:p>
          <a:p>
            <a:pPr>
              <a:lnSpc>
                <a:spcPct val="150000"/>
              </a:lnSpc>
            </a:pPr>
            <a:r>
              <a:rPr lang="it-IT" dirty="0"/>
              <a:t> </a:t>
            </a:r>
            <a:r>
              <a:rPr lang="it-IT" sz="1600" b="1" dirty="0"/>
              <a:t> </a:t>
            </a:r>
            <a:r>
              <a:rPr lang="it-IT" sz="1600" dirty="0"/>
              <a:t>Il correggere è uno degli interventi utilizzati per aiutare il bambino a crescere e l’allievo a imparare, occorre fare attenzione nel trasferire quanto avviene in una relazione professionale insegnante-allievo a quanto avviene nella relazione paritaria tra adulti. </a:t>
            </a:r>
            <a:r>
              <a:rPr lang="it-IT" sz="1600" b="1" dirty="0"/>
              <a:t>Ricordiamo sempre che l’ospite non è un bambino e neanche un allievo. E’ una persona con una storia, un ruolo familiare e una posizione sociale.</a:t>
            </a:r>
            <a:r>
              <a:rPr lang="it-IT" sz="1600" dirty="0"/>
              <a:t> A un certo punto della sua vita si è ammalata e sono insorti i disturbi della memoria e del linguaggio, ma è ancora una persona che a causa della sua fragilità è diventata particolarmente sensibile.</a:t>
            </a:r>
            <a:br>
              <a:rPr lang="it-IT" sz="1600" dirty="0"/>
            </a:br>
            <a:r>
              <a:rPr lang="it-IT" sz="1600" b="1" dirty="0"/>
              <a:t>L’esperienza mostra che la continua correzione degli errori di linguaggio e di comportamento non porta a un miglioramento dei risultati;</a:t>
            </a:r>
            <a:r>
              <a:rPr lang="it-IT" sz="1600" dirty="0"/>
              <a:t> meglio adottare quegli interventi che favoriscono la motivazione a collaborare.</a:t>
            </a:r>
          </a:p>
          <a:p>
            <a:pPr marL="285750" indent="-285750">
              <a:lnSpc>
                <a:spcPct val="150000"/>
              </a:lnSpc>
              <a:buFont typeface="Wingdings" panose="05000000000000000000" pitchFamily="2" charset="2"/>
              <a:buChar char="Ø"/>
            </a:pPr>
            <a:r>
              <a:rPr lang="it-IT" dirty="0"/>
              <a:t> </a:t>
            </a:r>
            <a:r>
              <a:rPr lang="it-IT" sz="2400" b="1" dirty="0"/>
              <a:t>MEGLIO RINFORZARE CHE CORREGGERE</a:t>
            </a:r>
          </a:p>
        </p:txBody>
      </p:sp>
      <p:sp>
        <p:nvSpPr>
          <p:cNvPr id="6" name="CasellaDiTesto 5">
            <a:extLst>
              <a:ext uri="{FF2B5EF4-FFF2-40B4-BE49-F238E27FC236}">
                <a16:creationId xmlns:a16="http://schemas.microsoft.com/office/drawing/2014/main" id="{6BD59994-6A49-48C9-9D2F-1BFB87A6F6AD}"/>
              </a:ext>
            </a:extLst>
          </p:cNvPr>
          <p:cNvSpPr txBox="1"/>
          <p:nvPr/>
        </p:nvSpPr>
        <p:spPr>
          <a:xfrm>
            <a:off x="1065090" y="519262"/>
            <a:ext cx="8208912" cy="584775"/>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2. NON CORREGGERE</a:t>
            </a:r>
          </a:p>
        </p:txBody>
      </p:sp>
    </p:spTree>
    <p:extLst>
      <p:ext uri="{BB962C8B-B14F-4D97-AF65-F5344CB8AC3E}">
        <p14:creationId xmlns:p14="http://schemas.microsoft.com/office/powerpoint/2010/main" val="42402290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9DCD4FCB-D308-46E6-BC11-F203F5B9F041}"/>
              </a:ext>
            </a:extLst>
          </p:cNvPr>
          <p:cNvSpPr>
            <a:spLocks noGrp="1"/>
          </p:cNvSpPr>
          <p:nvPr>
            <p:ph type="ftr" sz="quarter" idx="11"/>
          </p:nvPr>
        </p:nvSpPr>
        <p:spPr/>
        <p:txBody>
          <a:bodyPr/>
          <a:lstStyle/>
          <a:p>
            <a:r>
              <a:rPr lang="it-IT"/>
              <a:t>Dott.ssa Vissani Fioretti Emilia  Psicologa, specializzanda in Psicoterapia sistemico-relazionale</a:t>
            </a:r>
          </a:p>
        </p:txBody>
      </p:sp>
      <p:sp>
        <p:nvSpPr>
          <p:cNvPr id="3" name="Segnaposto numero diapositiva 2">
            <a:extLst>
              <a:ext uri="{FF2B5EF4-FFF2-40B4-BE49-F238E27FC236}">
                <a16:creationId xmlns:a16="http://schemas.microsoft.com/office/drawing/2014/main" id="{56555D54-8459-40C3-A915-5956D37ED058}"/>
              </a:ext>
            </a:extLst>
          </p:cNvPr>
          <p:cNvSpPr>
            <a:spLocks noGrp="1"/>
          </p:cNvSpPr>
          <p:nvPr>
            <p:ph type="sldNum" sz="quarter" idx="12"/>
          </p:nvPr>
        </p:nvSpPr>
        <p:spPr/>
        <p:txBody>
          <a:bodyPr/>
          <a:lstStyle/>
          <a:p>
            <a:fld id="{E7A41E1B-4F70-4964-A407-84C68BE8251C}" type="slidenum">
              <a:rPr lang="it-IT" smtClean="0"/>
              <a:pPr/>
              <a:t>21</a:t>
            </a:fld>
            <a:endParaRPr lang="it-IT"/>
          </a:p>
        </p:txBody>
      </p:sp>
      <p:sp>
        <p:nvSpPr>
          <p:cNvPr id="4" name="CasellaDiTesto 3">
            <a:extLst>
              <a:ext uri="{FF2B5EF4-FFF2-40B4-BE49-F238E27FC236}">
                <a16:creationId xmlns:a16="http://schemas.microsoft.com/office/drawing/2014/main" id="{1708BD29-C1F8-4979-B8D1-456293FAA648}"/>
              </a:ext>
            </a:extLst>
          </p:cNvPr>
          <p:cNvSpPr txBox="1"/>
          <p:nvPr/>
        </p:nvSpPr>
        <p:spPr>
          <a:xfrm>
            <a:off x="839416" y="451513"/>
            <a:ext cx="8208912" cy="584775"/>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3. NON INTERROMPERE</a:t>
            </a:r>
          </a:p>
        </p:txBody>
      </p:sp>
      <p:sp>
        <p:nvSpPr>
          <p:cNvPr id="5" name="CasellaDiTesto 4">
            <a:extLst>
              <a:ext uri="{FF2B5EF4-FFF2-40B4-BE49-F238E27FC236}">
                <a16:creationId xmlns:a16="http://schemas.microsoft.com/office/drawing/2014/main" id="{582A4F1D-93A2-4028-9509-106A21A27365}"/>
              </a:ext>
            </a:extLst>
          </p:cNvPr>
          <p:cNvSpPr txBox="1"/>
          <p:nvPr/>
        </p:nvSpPr>
        <p:spPr>
          <a:xfrm>
            <a:off x="731404" y="1240048"/>
            <a:ext cx="8424936" cy="4524315"/>
          </a:xfrm>
          <a:prstGeom prst="rect">
            <a:avLst/>
          </a:prstGeom>
          <a:noFill/>
        </p:spPr>
        <p:txBody>
          <a:bodyPr wrap="square" rtlCol="0">
            <a:spAutoFit/>
          </a:bodyPr>
          <a:lstStyle/>
          <a:p>
            <a:endParaRPr lang="it-IT" dirty="0"/>
          </a:p>
          <a:p>
            <a:r>
              <a:rPr lang="it-IT" dirty="0"/>
              <a:t>•</a:t>
            </a:r>
            <a:r>
              <a:rPr lang="it-IT" b="1" dirty="0"/>
              <a:t> non completare le frasi: la persona malata di Alzheimer tende a essere lenta e a incepparsi quando parla, </a:t>
            </a:r>
            <a:r>
              <a:rPr lang="it-IT" dirty="0"/>
              <a:t>spesso si arresta a metà di una frase o addirittura a metà di una parola. La reazione più spontanea consiste nell’aiutarla a trovare la parola, completando le frasi lasciate in sospeso. Qualche volta il malato ce ne è grato e noi siamo convinti di aver fatto bene.</a:t>
            </a:r>
            <a:br>
              <a:rPr lang="it-IT" dirty="0"/>
            </a:br>
            <a:r>
              <a:rPr lang="it-IT" dirty="0"/>
              <a:t>Altre volte succede che lo precediamo, perché lui è più lento, e così facendo gli impediamo di completare il suo parlare.</a:t>
            </a:r>
            <a:br>
              <a:rPr lang="it-IT" dirty="0"/>
            </a:br>
            <a:r>
              <a:rPr lang="it-IT" dirty="0"/>
              <a:t>In linea di massima completare le frasi al suo posto è un intervento rischioso e invadente che tende ad aumentare il senso di inferiorità e di dipendenza.</a:t>
            </a:r>
          </a:p>
          <a:p>
            <a:endParaRPr lang="it-IT" dirty="0"/>
          </a:p>
          <a:p>
            <a:r>
              <a:rPr lang="it-IT" dirty="0"/>
              <a:t>• </a:t>
            </a:r>
            <a:r>
              <a:rPr lang="it-IT" b="1" dirty="0"/>
              <a:t>non suggerire la risposta: </a:t>
            </a:r>
            <a:r>
              <a:rPr lang="it-IT" dirty="0"/>
              <a:t>capita spesso che nel momento in cui poniamo una domanda, forniamo anche la risposta mettendo in atto un atteggiamento eccessivamente protettivo o perché ci troviamo di fronte una persona incapace di rispondere o troppo lenta. è opportuno fornire la risposta quando è l’interlocutore che la chiede.</a:t>
            </a:r>
          </a:p>
        </p:txBody>
      </p:sp>
    </p:spTree>
    <p:extLst>
      <p:ext uri="{BB962C8B-B14F-4D97-AF65-F5344CB8AC3E}">
        <p14:creationId xmlns:p14="http://schemas.microsoft.com/office/powerpoint/2010/main" val="15348561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CasellaDiTesto 28"/>
          <p:cNvSpPr txBox="1"/>
          <p:nvPr/>
        </p:nvSpPr>
        <p:spPr>
          <a:xfrm>
            <a:off x="1487488" y="1463298"/>
            <a:ext cx="1512168" cy="338554"/>
          </a:xfrm>
          <a:prstGeom prst="rect">
            <a:avLst/>
          </a:prstGeom>
          <a:noFill/>
        </p:spPr>
        <p:txBody>
          <a:bodyPr wrap="square">
            <a:spAutoFit/>
          </a:bodyPr>
          <a:lstStyle/>
          <a:p>
            <a:pPr algn="just">
              <a:defRPr/>
            </a:pPr>
            <a:r>
              <a:rPr lang="it-IT" sz="1600" b="1" kern="0" dirty="0">
                <a:solidFill>
                  <a:schemeClr val="bg1"/>
                </a:solidFill>
                <a:latin typeface="Times New Roman" pitchFamily="18" charset="0"/>
                <a:cs typeface="Times New Roman" pitchFamily="18" charset="0"/>
              </a:rPr>
              <a:t>OBIETTIVO</a:t>
            </a:r>
          </a:p>
        </p:txBody>
      </p:sp>
      <p:sp>
        <p:nvSpPr>
          <p:cNvPr id="19" name="CasellaDiTesto 18">
            <a:extLst>
              <a:ext uri="{FF2B5EF4-FFF2-40B4-BE49-F238E27FC236}">
                <a16:creationId xmlns:a16="http://schemas.microsoft.com/office/drawing/2014/main" id="{C524948A-E3A7-874C-B091-3CB866F3FCD9}"/>
              </a:ext>
            </a:extLst>
          </p:cNvPr>
          <p:cNvSpPr txBox="1"/>
          <p:nvPr/>
        </p:nvSpPr>
        <p:spPr>
          <a:xfrm>
            <a:off x="1497832" y="2154342"/>
            <a:ext cx="1872208" cy="338554"/>
          </a:xfrm>
          <a:prstGeom prst="rect">
            <a:avLst/>
          </a:prstGeom>
          <a:noFill/>
        </p:spPr>
        <p:txBody>
          <a:bodyPr wrap="square">
            <a:spAutoFit/>
          </a:bodyPr>
          <a:lstStyle/>
          <a:p>
            <a:pPr algn="just">
              <a:defRPr/>
            </a:pPr>
            <a:r>
              <a:rPr lang="it-IT" sz="1600" b="1" kern="0" dirty="0">
                <a:solidFill>
                  <a:schemeClr val="bg1"/>
                </a:solidFill>
                <a:latin typeface="Times New Roman" pitchFamily="18" charset="0"/>
                <a:cs typeface="Times New Roman" pitchFamily="18" charset="0"/>
              </a:rPr>
              <a:t>INTRODUZIONE</a:t>
            </a:r>
          </a:p>
        </p:txBody>
      </p:sp>
      <p:sp>
        <p:nvSpPr>
          <p:cNvPr id="4" name="CasellaDiTesto 3">
            <a:extLst>
              <a:ext uri="{FF2B5EF4-FFF2-40B4-BE49-F238E27FC236}">
                <a16:creationId xmlns:a16="http://schemas.microsoft.com/office/drawing/2014/main" id="{A2CB6182-3BDB-EF43-98B4-B675AD3DE6AF}"/>
              </a:ext>
            </a:extLst>
          </p:cNvPr>
          <p:cNvSpPr txBox="1"/>
          <p:nvPr/>
        </p:nvSpPr>
        <p:spPr>
          <a:xfrm>
            <a:off x="12697326" y="7796463"/>
            <a:ext cx="184731" cy="369332"/>
          </a:xfrm>
          <a:prstGeom prst="rect">
            <a:avLst/>
          </a:prstGeom>
          <a:noFill/>
        </p:spPr>
        <p:txBody>
          <a:bodyPr wrap="none" rtlCol="0">
            <a:spAutoFit/>
          </a:bodyPr>
          <a:lstStyle/>
          <a:p>
            <a:endParaRPr lang="it-IT" dirty="0"/>
          </a:p>
        </p:txBody>
      </p:sp>
      <p:sp>
        <p:nvSpPr>
          <p:cNvPr id="11" name="Segnaposto piè di pagina 1">
            <a:extLst>
              <a:ext uri="{FF2B5EF4-FFF2-40B4-BE49-F238E27FC236}">
                <a16:creationId xmlns:a16="http://schemas.microsoft.com/office/drawing/2014/main" id="{FDB594C2-1801-47A8-8DA4-F0369B48D0B9}"/>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8" name="CasellaDiTesto 7">
            <a:extLst>
              <a:ext uri="{FF2B5EF4-FFF2-40B4-BE49-F238E27FC236}">
                <a16:creationId xmlns:a16="http://schemas.microsoft.com/office/drawing/2014/main" id="{29B536ED-DA5B-41F3-8B4D-9888F4ADCC9A}"/>
              </a:ext>
            </a:extLst>
          </p:cNvPr>
          <p:cNvSpPr txBox="1"/>
          <p:nvPr/>
        </p:nvSpPr>
        <p:spPr>
          <a:xfrm>
            <a:off x="839416" y="451513"/>
            <a:ext cx="8208912" cy="584775"/>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4. ASCOLTARE</a:t>
            </a:r>
          </a:p>
        </p:txBody>
      </p:sp>
      <p:sp>
        <p:nvSpPr>
          <p:cNvPr id="2" name="CasellaDiTesto 1">
            <a:extLst>
              <a:ext uri="{FF2B5EF4-FFF2-40B4-BE49-F238E27FC236}">
                <a16:creationId xmlns:a16="http://schemas.microsoft.com/office/drawing/2014/main" id="{FCFD67DA-A912-4BE6-B2A7-E0CE52CFE5AC}"/>
              </a:ext>
            </a:extLst>
          </p:cNvPr>
          <p:cNvSpPr txBox="1"/>
          <p:nvPr/>
        </p:nvSpPr>
        <p:spPr>
          <a:xfrm>
            <a:off x="839416" y="1433328"/>
            <a:ext cx="8640960" cy="4524315"/>
          </a:xfrm>
          <a:prstGeom prst="rect">
            <a:avLst/>
          </a:prstGeom>
          <a:noFill/>
        </p:spPr>
        <p:txBody>
          <a:bodyPr wrap="square" rtlCol="0">
            <a:spAutoFit/>
          </a:bodyPr>
          <a:lstStyle/>
          <a:p>
            <a:r>
              <a:rPr lang="it-IT" dirty="0"/>
              <a:t>Ascoltare prima di parlare: </a:t>
            </a:r>
            <a:r>
              <a:rPr lang="it-IT" b="1" dirty="0"/>
              <a:t>per ascoltare bisogna stare attenti e concentrati</a:t>
            </a:r>
            <a:r>
              <a:rPr lang="it-IT" dirty="0"/>
              <a:t>. Ogni parola ha un suo valore e un suo significato, anche se non sempre siamo in grado di comprenderlo. La persona malata di Alzheimer parla per esprimere le sue idee, ma a causa del disturbo semantico del linguaggio le parole con cui le esprime non sono adeguate e l’ascoltatore non comprende. L’ascolto serve per scegliere le parole da dire e favorire il proseguimento della conversazione.</a:t>
            </a:r>
          </a:p>
          <a:p>
            <a:endParaRPr lang="it-IT" dirty="0"/>
          </a:p>
          <a:p>
            <a:r>
              <a:rPr lang="it-IT" dirty="0"/>
              <a:t>• </a:t>
            </a:r>
            <a:r>
              <a:rPr lang="it-IT" b="1" dirty="0"/>
              <a:t>Rispettare l’inerzia verbale</a:t>
            </a:r>
            <a:r>
              <a:rPr lang="it-IT" dirty="0"/>
              <a:t>: si tratta del tempo che gli è necessario per costruire mentalmente una frase e per pronunciarla. Un curante esperto impara a non interrompere il lavoro silenzioso di ricerca delle parole da parte del malato, impara ad aspettare il tempo necessario per cominciare a parlare.</a:t>
            </a:r>
          </a:p>
          <a:p>
            <a:endParaRPr lang="it-IT" dirty="0"/>
          </a:p>
          <a:p>
            <a:r>
              <a:rPr lang="it-IT" dirty="0"/>
              <a:t>• </a:t>
            </a:r>
            <a:r>
              <a:rPr lang="it-IT" b="1" dirty="0"/>
              <a:t>Rispettare il desiderio di silenzio</a:t>
            </a:r>
            <a:r>
              <a:rPr lang="it-IT" dirty="0"/>
              <a:t>: qualche volta la persona malata di Alzheimer non ha voglia di parlare, preferisce stare a osservare o ad ascoltare quello che dicono gli altri, succede a tutti noi. Non dobbiamo temere il silenzio.</a:t>
            </a:r>
          </a:p>
          <a:p>
            <a:endParaRPr lang="it-IT" dirty="0"/>
          </a:p>
        </p:txBody>
      </p:sp>
    </p:spTree>
    <p:extLst>
      <p:ext uri="{BB962C8B-B14F-4D97-AF65-F5344CB8AC3E}">
        <p14:creationId xmlns:p14="http://schemas.microsoft.com/office/powerpoint/2010/main" val="3229994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CasellaDiTesto 28"/>
          <p:cNvSpPr txBox="1"/>
          <p:nvPr/>
        </p:nvSpPr>
        <p:spPr>
          <a:xfrm>
            <a:off x="1487488" y="1463298"/>
            <a:ext cx="1512168" cy="338554"/>
          </a:xfrm>
          <a:prstGeom prst="rect">
            <a:avLst/>
          </a:prstGeom>
          <a:noFill/>
        </p:spPr>
        <p:txBody>
          <a:bodyPr wrap="square">
            <a:spAutoFit/>
          </a:bodyPr>
          <a:lstStyle/>
          <a:p>
            <a:pPr algn="just">
              <a:defRPr/>
            </a:pPr>
            <a:r>
              <a:rPr lang="it-IT" sz="1600" b="1" kern="0" dirty="0">
                <a:solidFill>
                  <a:schemeClr val="bg1"/>
                </a:solidFill>
                <a:latin typeface="Times New Roman" pitchFamily="18" charset="0"/>
                <a:cs typeface="Times New Roman" pitchFamily="18" charset="0"/>
              </a:rPr>
              <a:t>OBIETTIVO</a:t>
            </a:r>
          </a:p>
        </p:txBody>
      </p:sp>
      <p:sp>
        <p:nvSpPr>
          <p:cNvPr id="19" name="CasellaDiTesto 18">
            <a:extLst>
              <a:ext uri="{FF2B5EF4-FFF2-40B4-BE49-F238E27FC236}">
                <a16:creationId xmlns:a16="http://schemas.microsoft.com/office/drawing/2014/main" id="{C524948A-E3A7-874C-B091-3CB866F3FCD9}"/>
              </a:ext>
            </a:extLst>
          </p:cNvPr>
          <p:cNvSpPr txBox="1"/>
          <p:nvPr/>
        </p:nvSpPr>
        <p:spPr>
          <a:xfrm>
            <a:off x="1497832" y="2154342"/>
            <a:ext cx="1872208" cy="338554"/>
          </a:xfrm>
          <a:prstGeom prst="rect">
            <a:avLst/>
          </a:prstGeom>
          <a:noFill/>
        </p:spPr>
        <p:txBody>
          <a:bodyPr wrap="square">
            <a:spAutoFit/>
          </a:bodyPr>
          <a:lstStyle/>
          <a:p>
            <a:pPr algn="just">
              <a:defRPr/>
            </a:pPr>
            <a:r>
              <a:rPr lang="it-IT" sz="1600" b="1" kern="0" dirty="0">
                <a:solidFill>
                  <a:schemeClr val="bg1"/>
                </a:solidFill>
                <a:latin typeface="Times New Roman" pitchFamily="18" charset="0"/>
                <a:cs typeface="Times New Roman" pitchFamily="18" charset="0"/>
              </a:rPr>
              <a:t>INTRODUZIONE</a:t>
            </a:r>
          </a:p>
        </p:txBody>
      </p:sp>
      <p:sp>
        <p:nvSpPr>
          <p:cNvPr id="4" name="CasellaDiTesto 3">
            <a:extLst>
              <a:ext uri="{FF2B5EF4-FFF2-40B4-BE49-F238E27FC236}">
                <a16:creationId xmlns:a16="http://schemas.microsoft.com/office/drawing/2014/main" id="{A2CB6182-3BDB-EF43-98B4-B675AD3DE6AF}"/>
              </a:ext>
            </a:extLst>
          </p:cNvPr>
          <p:cNvSpPr txBox="1"/>
          <p:nvPr/>
        </p:nvSpPr>
        <p:spPr>
          <a:xfrm>
            <a:off x="12697326" y="7796463"/>
            <a:ext cx="184731" cy="369332"/>
          </a:xfrm>
          <a:prstGeom prst="rect">
            <a:avLst/>
          </a:prstGeom>
          <a:noFill/>
        </p:spPr>
        <p:txBody>
          <a:bodyPr wrap="none" rtlCol="0">
            <a:spAutoFit/>
          </a:bodyPr>
          <a:lstStyle/>
          <a:p>
            <a:endParaRPr lang="it-IT" dirty="0"/>
          </a:p>
        </p:txBody>
      </p:sp>
      <p:sp>
        <p:nvSpPr>
          <p:cNvPr id="11" name="Segnaposto piè di pagina 1">
            <a:extLst>
              <a:ext uri="{FF2B5EF4-FFF2-40B4-BE49-F238E27FC236}">
                <a16:creationId xmlns:a16="http://schemas.microsoft.com/office/drawing/2014/main" id="{AE81231F-CD4D-4809-8026-31E39130035A}"/>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3" name="CasellaDiTesto 2">
            <a:extLst>
              <a:ext uri="{FF2B5EF4-FFF2-40B4-BE49-F238E27FC236}">
                <a16:creationId xmlns:a16="http://schemas.microsoft.com/office/drawing/2014/main" id="{CC3943E1-D6D5-4044-A5BD-58A2A1CE086B}"/>
              </a:ext>
            </a:extLst>
          </p:cNvPr>
          <p:cNvSpPr txBox="1"/>
          <p:nvPr/>
        </p:nvSpPr>
        <p:spPr>
          <a:xfrm>
            <a:off x="263352" y="3284984"/>
            <a:ext cx="1234480" cy="1224136"/>
          </a:xfrm>
          <a:prstGeom prst="rect">
            <a:avLst/>
          </a:prstGeom>
          <a:solidFill>
            <a:schemeClr val="bg1"/>
          </a:solidFill>
        </p:spPr>
        <p:txBody>
          <a:bodyPr wrap="square" rtlCol="0">
            <a:spAutoFit/>
          </a:bodyPr>
          <a:lstStyle/>
          <a:p>
            <a:endParaRPr lang="it-IT" dirty="0"/>
          </a:p>
        </p:txBody>
      </p:sp>
      <p:sp>
        <p:nvSpPr>
          <p:cNvPr id="5" name="CasellaDiTesto 4">
            <a:extLst>
              <a:ext uri="{FF2B5EF4-FFF2-40B4-BE49-F238E27FC236}">
                <a16:creationId xmlns:a16="http://schemas.microsoft.com/office/drawing/2014/main" id="{695A4B2B-A4C3-451B-9FB1-DE75E8C6FA48}"/>
              </a:ext>
            </a:extLst>
          </p:cNvPr>
          <p:cNvSpPr txBox="1"/>
          <p:nvPr/>
        </p:nvSpPr>
        <p:spPr>
          <a:xfrm>
            <a:off x="551384" y="3068960"/>
            <a:ext cx="216024" cy="504056"/>
          </a:xfrm>
          <a:prstGeom prst="rect">
            <a:avLst/>
          </a:prstGeom>
          <a:solidFill>
            <a:schemeClr val="bg1"/>
          </a:solidFill>
        </p:spPr>
        <p:txBody>
          <a:bodyPr wrap="square" rtlCol="0">
            <a:spAutoFit/>
          </a:bodyPr>
          <a:lstStyle/>
          <a:p>
            <a:endParaRPr lang="it-IT" dirty="0"/>
          </a:p>
        </p:txBody>
      </p:sp>
      <p:sp>
        <p:nvSpPr>
          <p:cNvPr id="12" name="CasellaDiTesto 11">
            <a:extLst>
              <a:ext uri="{FF2B5EF4-FFF2-40B4-BE49-F238E27FC236}">
                <a16:creationId xmlns:a16="http://schemas.microsoft.com/office/drawing/2014/main" id="{9EE87310-ED3F-4A38-9213-93C26F0CF7C9}"/>
              </a:ext>
            </a:extLst>
          </p:cNvPr>
          <p:cNvSpPr txBox="1"/>
          <p:nvPr/>
        </p:nvSpPr>
        <p:spPr>
          <a:xfrm>
            <a:off x="839416" y="451513"/>
            <a:ext cx="8208912" cy="584775"/>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5.ACCOMPAGNARE CON LE PAROLE</a:t>
            </a:r>
          </a:p>
        </p:txBody>
      </p:sp>
      <p:sp>
        <p:nvSpPr>
          <p:cNvPr id="2" name="CasellaDiTesto 1">
            <a:extLst>
              <a:ext uri="{FF2B5EF4-FFF2-40B4-BE49-F238E27FC236}">
                <a16:creationId xmlns:a16="http://schemas.microsoft.com/office/drawing/2014/main" id="{90B5E5CF-4F94-4A60-AF1A-F9FA65A0CCFA}"/>
              </a:ext>
            </a:extLst>
          </p:cNvPr>
          <p:cNvSpPr txBox="1"/>
          <p:nvPr/>
        </p:nvSpPr>
        <p:spPr>
          <a:xfrm>
            <a:off x="659396" y="1801852"/>
            <a:ext cx="8964996" cy="3693319"/>
          </a:xfrm>
          <a:prstGeom prst="rect">
            <a:avLst/>
          </a:prstGeom>
          <a:noFill/>
        </p:spPr>
        <p:txBody>
          <a:bodyPr wrap="square" rtlCol="0">
            <a:spAutoFit/>
          </a:bodyPr>
          <a:lstStyle/>
          <a:p>
            <a:r>
              <a:rPr lang="it-IT" dirty="0"/>
              <a:t> E’ un’osservazione comune che una persona malata di Alzheimer con un dato interlocutore parla più facilmente e con un altro invece si rifiuta di parlare. Questo significa che il parlare o meno non dipende solo dalle alterazioni </a:t>
            </a:r>
            <a:r>
              <a:rPr lang="it-IT" dirty="0" err="1"/>
              <a:t>neurofunzionali</a:t>
            </a:r>
            <a:r>
              <a:rPr lang="it-IT" dirty="0"/>
              <a:t> causate dalla malattia, ma anche dal contesto: il modo di porsi, le parole che scegliamo di dire e il modo in cui le diciamo. Ecco le tecniche che ci vengono in aiuto:</a:t>
            </a:r>
          </a:p>
          <a:p>
            <a:endParaRPr lang="it-IT" dirty="0"/>
          </a:p>
          <a:p>
            <a:endParaRPr lang="it-IT" dirty="0"/>
          </a:p>
          <a:p>
            <a:pPr marL="285750" indent="-285750">
              <a:buFont typeface="Arial" panose="020B0604020202020204" pitchFamily="34" charset="0"/>
              <a:buChar char="•"/>
            </a:pPr>
            <a:r>
              <a:rPr lang="it-IT" dirty="0"/>
              <a:t>ACCOMPAGNARE NEI MODI POSSIBILI</a:t>
            </a:r>
          </a:p>
          <a:p>
            <a:pPr marL="285750" indent="-285750">
              <a:buFont typeface="Arial" panose="020B0604020202020204" pitchFamily="34" charset="0"/>
              <a:buChar char="•"/>
            </a:pPr>
            <a:r>
              <a:rPr lang="it-IT" dirty="0"/>
              <a:t>CERCARE IL PUNTO D’INCONTRO FELICE</a:t>
            </a:r>
          </a:p>
          <a:p>
            <a:pPr marL="285750" indent="-285750">
              <a:buFont typeface="Arial" panose="020B0604020202020204" pitchFamily="34" charset="0"/>
              <a:buChar char="•"/>
            </a:pPr>
            <a:r>
              <a:rPr lang="it-IT" dirty="0"/>
              <a:t>RESTITUIRE IL MOTIVO NARRATIVO</a:t>
            </a:r>
          </a:p>
          <a:p>
            <a:pPr marL="285750" indent="-285750">
              <a:buFont typeface="Arial" panose="020B0604020202020204" pitchFamily="34" charset="0"/>
              <a:buChar char="•"/>
            </a:pPr>
            <a:r>
              <a:rPr lang="it-IT" dirty="0"/>
              <a:t>RISPONDERE FACENDO ECO</a:t>
            </a:r>
          </a:p>
          <a:p>
            <a:pPr marL="285750" indent="-285750">
              <a:buFont typeface="Arial" panose="020B0604020202020204" pitchFamily="34" charset="0"/>
              <a:buChar char="•"/>
            </a:pPr>
            <a:r>
              <a:rPr lang="it-IT" dirty="0"/>
              <a:t>PARTECIPARE PARLANDO ANCHE DI SE’</a:t>
            </a:r>
          </a:p>
        </p:txBody>
      </p:sp>
    </p:spTree>
    <p:extLst>
      <p:ext uri="{BB962C8B-B14F-4D97-AF65-F5344CB8AC3E}">
        <p14:creationId xmlns:p14="http://schemas.microsoft.com/office/powerpoint/2010/main" val="42763081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1D784FAB-FD82-48D2-B880-BCA04BA46BEB}"/>
              </a:ext>
            </a:extLst>
          </p:cNvPr>
          <p:cNvSpPr>
            <a:spLocks noGrp="1"/>
          </p:cNvSpPr>
          <p:nvPr>
            <p:ph type="sldNum" sz="quarter" idx="12"/>
          </p:nvPr>
        </p:nvSpPr>
        <p:spPr/>
        <p:txBody>
          <a:bodyPr/>
          <a:lstStyle/>
          <a:p>
            <a:fld id="{E7A41E1B-4F70-4964-A407-84C68BE8251C}" type="slidenum">
              <a:rPr lang="it-IT" smtClean="0"/>
              <a:pPr/>
              <a:t>24</a:t>
            </a:fld>
            <a:endParaRPr lang="it-IT"/>
          </a:p>
        </p:txBody>
      </p:sp>
      <p:sp>
        <p:nvSpPr>
          <p:cNvPr id="4" name="Segnaposto piè di pagina 1">
            <a:extLst>
              <a:ext uri="{FF2B5EF4-FFF2-40B4-BE49-F238E27FC236}">
                <a16:creationId xmlns:a16="http://schemas.microsoft.com/office/drawing/2014/main" id="{436D6424-F686-479F-9A0C-8A5022980022}"/>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2" name="CasellaDiTesto 1">
            <a:extLst>
              <a:ext uri="{FF2B5EF4-FFF2-40B4-BE49-F238E27FC236}">
                <a16:creationId xmlns:a16="http://schemas.microsoft.com/office/drawing/2014/main" id="{30654149-49BB-4D75-9934-AC266CDDD56C}"/>
              </a:ext>
            </a:extLst>
          </p:cNvPr>
          <p:cNvSpPr txBox="1"/>
          <p:nvPr/>
        </p:nvSpPr>
        <p:spPr>
          <a:xfrm>
            <a:off x="767408" y="1052736"/>
            <a:ext cx="9001000" cy="4896544"/>
          </a:xfrm>
          <a:prstGeom prst="rect">
            <a:avLst/>
          </a:prstGeom>
          <a:noFill/>
        </p:spPr>
        <p:txBody>
          <a:bodyPr wrap="square" rtlCol="0">
            <a:spAutoFit/>
          </a:bodyPr>
          <a:lstStyle/>
          <a:p>
            <a:endParaRPr lang="it-IT" dirty="0"/>
          </a:p>
        </p:txBody>
      </p:sp>
      <p:sp>
        <p:nvSpPr>
          <p:cNvPr id="9" name="CasellaDiTesto 8">
            <a:extLst>
              <a:ext uri="{FF2B5EF4-FFF2-40B4-BE49-F238E27FC236}">
                <a16:creationId xmlns:a16="http://schemas.microsoft.com/office/drawing/2014/main" id="{00FA21CE-F381-4AED-AD15-EFF6CDAA69C6}"/>
              </a:ext>
            </a:extLst>
          </p:cNvPr>
          <p:cNvSpPr txBox="1"/>
          <p:nvPr/>
        </p:nvSpPr>
        <p:spPr>
          <a:xfrm>
            <a:off x="767408" y="1232777"/>
            <a:ext cx="9001000" cy="4770537"/>
          </a:xfrm>
          <a:prstGeom prst="rect">
            <a:avLst/>
          </a:prstGeom>
          <a:noFill/>
        </p:spPr>
        <p:txBody>
          <a:bodyPr wrap="square" rtlCol="0">
            <a:spAutoFit/>
          </a:bodyPr>
          <a:lstStyle/>
          <a:p>
            <a:r>
              <a:rPr lang="it-IT" sz="1600" dirty="0"/>
              <a:t>Le lesioni cerebrali che sono alla base della malattia di Alzheimer provocano un disorientamento nel tempo (non distingue tra il giorno e la notte), nello spazio (non riconosce i luoghi che prima gli erano familiari) e nella relazione con gli altri e con se stessi .</a:t>
            </a:r>
          </a:p>
          <a:p>
            <a:r>
              <a:rPr lang="it-IT" sz="1600" dirty="0"/>
              <a:t>Quando il malato parla e sembra vivere in un altro mondo non fa altro che parlare coerentemente con gli elementi di conoscenza e di giudizio che ha a disposizione, diversi dai nostri a causa del danno cerebrale. </a:t>
            </a:r>
          </a:p>
          <a:p>
            <a:endParaRPr lang="it-IT" sz="1600" dirty="0"/>
          </a:p>
          <a:p>
            <a:r>
              <a:rPr lang="it-IT" sz="1600" b="1" dirty="0"/>
              <a:t>Di fronte ad un malato che si rivolge a me come se fossi sua figlia non mi importa di affermare che io sono </a:t>
            </a:r>
            <a:r>
              <a:rPr lang="it-IT" sz="1600" dirty="0"/>
              <a:t>un’operatrice, preferisco riconoscere che lui è davvero convinto di vedere in me sua figlia; se esprime un sentimento nei miei riguardi, io riconosco questo sentimento, sicura che la verità sta nel sentimento che prova ed esprime.</a:t>
            </a:r>
            <a:br>
              <a:rPr lang="it-IT" sz="1600" dirty="0"/>
            </a:br>
            <a:r>
              <a:rPr lang="it-IT" sz="1600" dirty="0"/>
              <a:t>Per riuscire ad avere una conversazione felice è necessario accettare il mondo possibile in cui il malato sta vivendo e accompagnarlo in questo suo mondo.</a:t>
            </a:r>
          </a:p>
          <a:p>
            <a:endParaRPr lang="it-IT" sz="1600" dirty="0"/>
          </a:p>
          <a:p>
            <a:r>
              <a:rPr lang="it-IT" sz="1600" dirty="0"/>
              <a:t>Nei primi anni della malattia ci sono persone che hanno un contatto labile con la realtà, che sono disorientati, ma che con un piccolo aiuto possono </a:t>
            </a:r>
            <a:r>
              <a:rPr lang="it-IT" sz="1600" dirty="0" err="1"/>
              <a:t>ri</a:t>
            </a:r>
            <a:r>
              <a:rPr lang="it-IT" sz="1600" dirty="0"/>
              <a:t>-orientarsi. In questi casi non dobbiamo negare l’aiuto. Quando la malattia è più avanzata, il paziente vive in un suo mondo possibile con assoluta convinzione ed è inutile cercare di convincerlo a rientrare nel nostro mondo. Otterremmo solo reazioni aggressive e chiusura.</a:t>
            </a:r>
          </a:p>
        </p:txBody>
      </p:sp>
      <p:sp>
        <p:nvSpPr>
          <p:cNvPr id="10" name="CasellaDiTesto 9">
            <a:extLst>
              <a:ext uri="{FF2B5EF4-FFF2-40B4-BE49-F238E27FC236}">
                <a16:creationId xmlns:a16="http://schemas.microsoft.com/office/drawing/2014/main" id="{59A389B4-4D90-4625-8C95-4A14034C7D0C}"/>
              </a:ext>
            </a:extLst>
          </p:cNvPr>
          <p:cNvSpPr txBox="1"/>
          <p:nvPr/>
        </p:nvSpPr>
        <p:spPr>
          <a:xfrm>
            <a:off x="839416" y="451513"/>
            <a:ext cx="8208912" cy="584775"/>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ACCOMPAGNARE NEI MONDI POSSIBILI</a:t>
            </a:r>
          </a:p>
        </p:txBody>
      </p:sp>
    </p:spTree>
    <p:extLst>
      <p:ext uri="{BB962C8B-B14F-4D97-AF65-F5344CB8AC3E}">
        <p14:creationId xmlns:p14="http://schemas.microsoft.com/office/powerpoint/2010/main" val="33174563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 name="CasellaDiTesto 28"/>
          <p:cNvSpPr txBox="1"/>
          <p:nvPr/>
        </p:nvSpPr>
        <p:spPr>
          <a:xfrm>
            <a:off x="1497832" y="1476125"/>
            <a:ext cx="1512168" cy="338554"/>
          </a:xfrm>
          <a:prstGeom prst="rect">
            <a:avLst/>
          </a:prstGeom>
          <a:noFill/>
        </p:spPr>
        <p:txBody>
          <a:bodyPr wrap="square">
            <a:spAutoFit/>
          </a:bodyPr>
          <a:lstStyle/>
          <a:p>
            <a:pPr algn="just">
              <a:defRPr/>
            </a:pPr>
            <a:r>
              <a:rPr lang="it-IT" sz="1600" b="1" kern="0" dirty="0">
                <a:solidFill>
                  <a:schemeClr val="bg1"/>
                </a:solidFill>
                <a:latin typeface="Times New Roman" pitchFamily="18" charset="0"/>
                <a:cs typeface="Times New Roman" pitchFamily="18" charset="0"/>
              </a:rPr>
              <a:t>OBIETTIVO</a:t>
            </a:r>
          </a:p>
        </p:txBody>
      </p:sp>
      <p:sp>
        <p:nvSpPr>
          <p:cNvPr id="19" name="CasellaDiTesto 18">
            <a:extLst>
              <a:ext uri="{FF2B5EF4-FFF2-40B4-BE49-F238E27FC236}">
                <a16:creationId xmlns:a16="http://schemas.microsoft.com/office/drawing/2014/main" id="{C524948A-E3A7-874C-B091-3CB866F3FCD9}"/>
              </a:ext>
            </a:extLst>
          </p:cNvPr>
          <p:cNvSpPr txBox="1"/>
          <p:nvPr/>
        </p:nvSpPr>
        <p:spPr>
          <a:xfrm>
            <a:off x="1497832" y="2154342"/>
            <a:ext cx="1872208" cy="338554"/>
          </a:xfrm>
          <a:prstGeom prst="rect">
            <a:avLst/>
          </a:prstGeom>
          <a:noFill/>
        </p:spPr>
        <p:txBody>
          <a:bodyPr wrap="square">
            <a:spAutoFit/>
          </a:bodyPr>
          <a:lstStyle/>
          <a:p>
            <a:pPr algn="just">
              <a:defRPr/>
            </a:pPr>
            <a:r>
              <a:rPr lang="it-IT" sz="1600" b="1" kern="0" dirty="0">
                <a:solidFill>
                  <a:schemeClr val="bg1"/>
                </a:solidFill>
                <a:latin typeface="Times New Roman" pitchFamily="18" charset="0"/>
                <a:cs typeface="Times New Roman" pitchFamily="18" charset="0"/>
              </a:rPr>
              <a:t>INTRODUZIONE</a:t>
            </a:r>
          </a:p>
        </p:txBody>
      </p:sp>
      <p:sp>
        <p:nvSpPr>
          <p:cNvPr id="4" name="CasellaDiTesto 3">
            <a:extLst>
              <a:ext uri="{FF2B5EF4-FFF2-40B4-BE49-F238E27FC236}">
                <a16:creationId xmlns:a16="http://schemas.microsoft.com/office/drawing/2014/main" id="{A2CB6182-3BDB-EF43-98B4-B675AD3DE6AF}"/>
              </a:ext>
            </a:extLst>
          </p:cNvPr>
          <p:cNvSpPr txBox="1"/>
          <p:nvPr/>
        </p:nvSpPr>
        <p:spPr>
          <a:xfrm>
            <a:off x="12697326" y="7796463"/>
            <a:ext cx="184731" cy="369332"/>
          </a:xfrm>
          <a:prstGeom prst="rect">
            <a:avLst/>
          </a:prstGeom>
          <a:noFill/>
        </p:spPr>
        <p:txBody>
          <a:bodyPr wrap="none" rtlCol="0">
            <a:spAutoFit/>
          </a:bodyPr>
          <a:lstStyle/>
          <a:p>
            <a:endParaRPr lang="it-IT" dirty="0"/>
          </a:p>
        </p:txBody>
      </p:sp>
      <p:sp>
        <p:nvSpPr>
          <p:cNvPr id="11" name="Segnaposto piè di pagina 1">
            <a:extLst>
              <a:ext uri="{FF2B5EF4-FFF2-40B4-BE49-F238E27FC236}">
                <a16:creationId xmlns:a16="http://schemas.microsoft.com/office/drawing/2014/main" id="{034F6C90-FD63-4569-806A-0E510012CB1F}"/>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14" name="Rettangolo 13">
            <a:extLst>
              <a:ext uri="{FF2B5EF4-FFF2-40B4-BE49-F238E27FC236}">
                <a16:creationId xmlns:a16="http://schemas.microsoft.com/office/drawing/2014/main" id="{5BDC4B20-F37F-41DE-830C-CB68204E14B8}"/>
              </a:ext>
            </a:extLst>
          </p:cNvPr>
          <p:cNvSpPr/>
          <p:nvPr/>
        </p:nvSpPr>
        <p:spPr>
          <a:xfrm>
            <a:off x="695400" y="1584401"/>
            <a:ext cx="9217024" cy="461665"/>
          </a:xfrm>
          <a:prstGeom prst="rect">
            <a:avLst/>
          </a:prstGeom>
        </p:spPr>
        <p:txBody>
          <a:bodyPr wrap="square">
            <a:spAutoFit/>
          </a:bodyPr>
          <a:lstStyle/>
          <a:p>
            <a:endParaRPr lang="it-IT" sz="2400" dirty="0"/>
          </a:p>
        </p:txBody>
      </p:sp>
      <p:sp>
        <p:nvSpPr>
          <p:cNvPr id="9" name="CasellaDiTesto 8">
            <a:extLst>
              <a:ext uri="{FF2B5EF4-FFF2-40B4-BE49-F238E27FC236}">
                <a16:creationId xmlns:a16="http://schemas.microsoft.com/office/drawing/2014/main" id="{1507DE0E-4870-4E9A-90A7-B533A229441A}"/>
              </a:ext>
            </a:extLst>
          </p:cNvPr>
          <p:cNvSpPr txBox="1"/>
          <p:nvPr/>
        </p:nvSpPr>
        <p:spPr>
          <a:xfrm>
            <a:off x="839416" y="451513"/>
            <a:ext cx="8208912" cy="584775"/>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CERCARE IL PUNTO D’INCONTRO FELICE</a:t>
            </a:r>
          </a:p>
        </p:txBody>
      </p:sp>
      <p:sp>
        <p:nvSpPr>
          <p:cNvPr id="2" name="CasellaDiTesto 1">
            <a:extLst>
              <a:ext uri="{FF2B5EF4-FFF2-40B4-BE49-F238E27FC236}">
                <a16:creationId xmlns:a16="http://schemas.microsoft.com/office/drawing/2014/main" id="{7D66A648-5B2C-4EFA-81AE-1EEC9200D0CF}"/>
              </a:ext>
            </a:extLst>
          </p:cNvPr>
          <p:cNvSpPr txBox="1"/>
          <p:nvPr/>
        </p:nvSpPr>
        <p:spPr>
          <a:xfrm>
            <a:off x="767408" y="1814679"/>
            <a:ext cx="8568952" cy="2677656"/>
          </a:xfrm>
          <a:prstGeom prst="rect">
            <a:avLst/>
          </a:prstGeom>
          <a:noFill/>
        </p:spPr>
        <p:txBody>
          <a:bodyPr wrap="square" rtlCol="0">
            <a:spAutoFit/>
          </a:bodyPr>
          <a:lstStyle/>
          <a:p>
            <a:r>
              <a:rPr lang="it-IT" sz="2400" dirty="0"/>
              <a:t>I resoconti dei caregiver danno spesso l’impressione che la conversazione si svolga a due livelli diversi, che gli interlocutori facciano riferimento a due mondi separati che non trovano un punto di contatto.</a:t>
            </a:r>
          </a:p>
          <a:p>
            <a:r>
              <a:rPr lang="it-IT" sz="2400" dirty="0"/>
              <a:t>Spesso lo si trova a livello emotivo riconoscendo cioè l’emozione (rabbia, paura ecc.) che sta dietro il comportamento del malato</a:t>
            </a:r>
            <a:r>
              <a:rPr lang="it-IT" dirty="0"/>
              <a:t>.</a:t>
            </a:r>
          </a:p>
        </p:txBody>
      </p:sp>
    </p:spTree>
    <p:extLst>
      <p:ext uri="{BB962C8B-B14F-4D97-AF65-F5344CB8AC3E}">
        <p14:creationId xmlns:p14="http://schemas.microsoft.com/office/powerpoint/2010/main" val="22830736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CasellaDiTesto 18">
            <a:extLst>
              <a:ext uri="{FF2B5EF4-FFF2-40B4-BE49-F238E27FC236}">
                <a16:creationId xmlns:a16="http://schemas.microsoft.com/office/drawing/2014/main" id="{C524948A-E3A7-874C-B091-3CB866F3FCD9}"/>
              </a:ext>
            </a:extLst>
          </p:cNvPr>
          <p:cNvSpPr txBox="1"/>
          <p:nvPr/>
        </p:nvSpPr>
        <p:spPr>
          <a:xfrm>
            <a:off x="1497832" y="2154342"/>
            <a:ext cx="1872208" cy="338554"/>
          </a:xfrm>
          <a:prstGeom prst="rect">
            <a:avLst/>
          </a:prstGeom>
          <a:noFill/>
        </p:spPr>
        <p:txBody>
          <a:bodyPr wrap="square">
            <a:spAutoFit/>
          </a:bodyPr>
          <a:lstStyle/>
          <a:p>
            <a:pPr algn="just">
              <a:defRPr/>
            </a:pPr>
            <a:r>
              <a:rPr lang="it-IT" sz="1600" b="1" kern="0" dirty="0">
                <a:solidFill>
                  <a:schemeClr val="bg1"/>
                </a:solidFill>
                <a:latin typeface="Times New Roman" pitchFamily="18" charset="0"/>
                <a:cs typeface="Times New Roman" pitchFamily="18" charset="0"/>
              </a:rPr>
              <a:t>INTRODUZIONE</a:t>
            </a:r>
          </a:p>
        </p:txBody>
      </p:sp>
      <p:sp>
        <p:nvSpPr>
          <p:cNvPr id="4" name="CasellaDiTesto 3">
            <a:extLst>
              <a:ext uri="{FF2B5EF4-FFF2-40B4-BE49-F238E27FC236}">
                <a16:creationId xmlns:a16="http://schemas.microsoft.com/office/drawing/2014/main" id="{A2CB6182-3BDB-EF43-98B4-B675AD3DE6AF}"/>
              </a:ext>
            </a:extLst>
          </p:cNvPr>
          <p:cNvSpPr txBox="1"/>
          <p:nvPr/>
        </p:nvSpPr>
        <p:spPr>
          <a:xfrm>
            <a:off x="12697326" y="7796463"/>
            <a:ext cx="184731" cy="369332"/>
          </a:xfrm>
          <a:prstGeom prst="rect">
            <a:avLst/>
          </a:prstGeom>
          <a:noFill/>
        </p:spPr>
        <p:txBody>
          <a:bodyPr wrap="none" rtlCol="0">
            <a:spAutoFit/>
          </a:bodyPr>
          <a:lstStyle/>
          <a:p>
            <a:endParaRPr lang="it-IT" dirty="0"/>
          </a:p>
        </p:txBody>
      </p:sp>
      <p:sp>
        <p:nvSpPr>
          <p:cNvPr id="10" name="Segnaposto piè di pagina 1">
            <a:extLst>
              <a:ext uri="{FF2B5EF4-FFF2-40B4-BE49-F238E27FC236}">
                <a16:creationId xmlns:a16="http://schemas.microsoft.com/office/drawing/2014/main" id="{D67B3B2F-72AB-4474-9B40-17BD8E05A3F0}"/>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6" name="CasellaDiTesto 5">
            <a:extLst>
              <a:ext uri="{FF2B5EF4-FFF2-40B4-BE49-F238E27FC236}">
                <a16:creationId xmlns:a16="http://schemas.microsoft.com/office/drawing/2014/main" id="{96437725-A83F-4472-8573-9D0DF7480B8D}"/>
              </a:ext>
            </a:extLst>
          </p:cNvPr>
          <p:cNvSpPr txBox="1"/>
          <p:nvPr/>
        </p:nvSpPr>
        <p:spPr>
          <a:xfrm>
            <a:off x="839416" y="451513"/>
            <a:ext cx="8208912" cy="584775"/>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RESTITUIRE IL MOTIVO NARRATIVO</a:t>
            </a:r>
          </a:p>
        </p:txBody>
      </p:sp>
      <p:sp>
        <p:nvSpPr>
          <p:cNvPr id="3" name="CasellaDiTesto 2">
            <a:extLst>
              <a:ext uri="{FF2B5EF4-FFF2-40B4-BE49-F238E27FC236}">
                <a16:creationId xmlns:a16="http://schemas.microsoft.com/office/drawing/2014/main" id="{4DA5E7FF-0995-4C8A-B3CF-BFCDFC465350}"/>
              </a:ext>
            </a:extLst>
          </p:cNvPr>
          <p:cNvSpPr txBox="1"/>
          <p:nvPr/>
        </p:nvSpPr>
        <p:spPr>
          <a:xfrm>
            <a:off x="839416" y="1916832"/>
            <a:ext cx="9073008" cy="2246769"/>
          </a:xfrm>
          <a:prstGeom prst="rect">
            <a:avLst/>
          </a:prstGeom>
          <a:noFill/>
        </p:spPr>
        <p:txBody>
          <a:bodyPr wrap="square" rtlCol="0">
            <a:spAutoFit/>
          </a:bodyPr>
          <a:lstStyle/>
          <a:p>
            <a:r>
              <a:rPr lang="it-IT" sz="2800" dirty="0" err="1"/>
              <a:t>ll</a:t>
            </a:r>
            <a:r>
              <a:rPr lang="it-IT" sz="2800" dirty="0"/>
              <a:t> conversante non si pone il problema della verità o falsità di quanto dice l’interlocutore. Si limita ad ascoltarlo e gli risponde cercando con le proprie parole di restituirgli il senso di quello che ha ascoltato, così come è riuscito a capirlo.</a:t>
            </a:r>
          </a:p>
        </p:txBody>
      </p:sp>
    </p:spTree>
    <p:extLst>
      <p:ext uri="{BB962C8B-B14F-4D97-AF65-F5344CB8AC3E}">
        <p14:creationId xmlns:p14="http://schemas.microsoft.com/office/powerpoint/2010/main" val="33722707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EDD4040C-509B-4BA9-9076-F0DDE917BB0C}"/>
              </a:ext>
            </a:extLst>
          </p:cNvPr>
          <p:cNvSpPr>
            <a:spLocks noGrp="1"/>
          </p:cNvSpPr>
          <p:nvPr>
            <p:ph type="ftr" sz="quarter" idx="11"/>
          </p:nvPr>
        </p:nvSpPr>
        <p:spPr/>
        <p:txBody>
          <a:bodyPr/>
          <a:lstStyle/>
          <a:p>
            <a:r>
              <a:rPr lang="it-IT"/>
              <a:t>Dott.ssa Vissani Fioretti Emilia  Psicologa, specializzanda in Psicoterapia sistemico-relazionale</a:t>
            </a:r>
          </a:p>
        </p:txBody>
      </p:sp>
      <p:sp>
        <p:nvSpPr>
          <p:cNvPr id="3" name="Segnaposto numero diapositiva 2">
            <a:extLst>
              <a:ext uri="{FF2B5EF4-FFF2-40B4-BE49-F238E27FC236}">
                <a16:creationId xmlns:a16="http://schemas.microsoft.com/office/drawing/2014/main" id="{49D176D6-27E2-43E9-B393-29E0ED0AF4B7}"/>
              </a:ext>
            </a:extLst>
          </p:cNvPr>
          <p:cNvSpPr>
            <a:spLocks noGrp="1"/>
          </p:cNvSpPr>
          <p:nvPr>
            <p:ph type="sldNum" sz="quarter" idx="12"/>
          </p:nvPr>
        </p:nvSpPr>
        <p:spPr/>
        <p:txBody>
          <a:bodyPr/>
          <a:lstStyle/>
          <a:p>
            <a:fld id="{E7A41E1B-4F70-4964-A407-84C68BE8251C}" type="slidenum">
              <a:rPr lang="it-IT" smtClean="0"/>
              <a:pPr/>
              <a:t>27</a:t>
            </a:fld>
            <a:endParaRPr lang="it-IT"/>
          </a:p>
        </p:txBody>
      </p:sp>
      <p:sp>
        <p:nvSpPr>
          <p:cNvPr id="4" name="CasellaDiTesto 3">
            <a:extLst>
              <a:ext uri="{FF2B5EF4-FFF2-40B4-BE49-F238E27FC236}">
                <a16:creationId xmlns:a16="http://schemas.microsoft.com/office/drawing/2014/main" id="{3BB10EAD-CD1A-4544-AF32-886E40267670}"/>
              </a:ext>
            </a:extLst>
          </p:cNvPr>
          <p:cNvSpPr txBox="1"/>
          <p:nvPr/>
        </p:nvSpPr>
        <p:spPr>
          <a:xfrm>
            <a:off x="839416" y="451513"/>
            <a:ext cx="8208912" cy="584775"/>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RISPONDERE FACENDO ECO</a:t>
            </a:r>
          </a:p>
        </p:txBody>
      </p:sp>
      <p:sp>
        <p:nvSpPr>
          <p:cNvPr id="5" name="CasellaDiTesto 4">
            <a:extLst>
              <a:ext uri="{FF2B5EF4-FFF2-40B4-BE49-F238E27FC236}">
                <a16:creationId xmlns:a16="http://schemas.microsoft.com/office/drawing/2014/main" id="{EE2CA486-6559-4819-9029-31B8E3344D39}"/>
              </a:ext>
            </a:extLst>
          </p:cNvPr>
          <p:cNvSpPr txBox="1"/>
          <p:nvPr/>
        </p:nvSpPr>
        <p:spPr>
          <a:xfrm>
            <a:off x="839416" y="1988840"/>
            <a:ext cx="8712968" cy="3539430"/>
          </a:xfrm>
          <a:prstGeom prst="rect">
            <a:avLst/>
          </a:prstGeom>
          <a:noFill/>
        </p:spPr>
        <p:txBody>
          <a:bodyPr wrap="square" rtlCol="0">
            <a:spAutoFit/>
          </a:bodyPr>
          <a:lstStyle/>
          <a:p>
            <a:r>
              <a:rPr lang="it-IT" sz="2800" dirty="0"/>
              <a:t>Quando la malattia è avanzata e i disturbi del linguaggio sono più gravi non è possibile individuare un motivo narrativo e restituirlo. </a:t>
            </a:r>
            <a:r>
              <a:rPr lang="it-IT" sz="2800" b="1" dirty="0"/>
              <a:t>In questi casi la semplice restituzione dell’ultima parola detta dal paziente o dell’ultima frase, così come è stata detta, anche se non l’abbiamo capita nel suo significato, risulta utile per favorire la prosecuzione di una conversazione difficile</a:t>
            </a:r>
            <a:endParaRPr lang="it-IT" sz="2800" dirty="0"/>
          </a:p>
        </p:txBody>
      </p:sp>
    </p:spTree>
    <p:extLst>
      <p:ext uri="{BB962C8B-B14F-4D97-AF65-F5344CB8AC3E}">
        <p14:creationId xmlns:p14="http://schemas.microsoft.com/office/powerpoint/2010/main" val="42525754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C9DB2803-2303-41E5-9583-B55072E1BD80}"/>
              </a:ext>
            </a:extLst>
          </p:cNvPr>
          <p:cNvSpPr>
            <a:spLocks noGrp="1"/>
          </p:cNvSpPr>
          <p:nvPr>
            <p:ph type="ftr" sz="quarter" idx="11"/>
          </p:nvPr>
        </p:nvSpPr>
        <p:spPr/>
        <p:txBody>
          <a:bodyPr/>
          <a:lstStyle/>
          <a:p>
            <a:r>
              <a:rPr lang="it-IT"/>
              <a:t>Dott.ssa Vissani Fioretti Emilia  Psicologa, specializzanda in Psicoterapia sistemico-relazionale</a:t>
            </a:r>
          </a:p>
        </p:txBody>
      </p:sp>
      <p:sp>
        <p:nvSpPr>
          <p:cNvPr id="3" name="Segnaposto numero diapositiva 2">
            <a:extLst>
              <a:ext uri="{FF2B5EF4-FFF2-40B4-BE49-F238E27FC236}">
                <a16:creationId xmlns:a16="http://schemas.microsoft.com/office/drawing/2014/main" id="{5E21F4BC-650C-4F35-BF70-BCC458D60EFC}"/>
              </a:ext>
            </a:extLst>
          </p:cNvPr>
          <p:cNvSpPr>
            <a:spLocks noGrp="1"/>
          </p:cNvSpPr>
          <p:nvPr>
            <p:ph type="sldNum" sz="quarter" idx="12"/>
          </p:nvPr>
        </p:nvSpPr>
        <p:spPr/>
        <p:txBody>
          <a:bodyPr/>
          <a:lstStyle/>
          <a:p>
            <a:fld id="{E7A41E1B-4F70-4964-A407-84C68BE8251C}" type="slidenum">
              <a:rPr lang="it-IT" smtClean="0"/>
              <a:pPr/>
              <a:t>28</a:t>
            </a:fld>
            <a:endParaRPr lang="it-IT"/>
          </a:p>
        </p:txBody>
      </p:sp>
      <p:sp>
        <p:nvSpPr>
          <p:cNvPr id="4" name="CasellaDiTesto 3">
            <a:extLst>
              <a:ext uri="{FF2B5EF4-FFF2-40B4-BE49-F238E27FC236}">
                <a16:creationId xmlns:a16="http://schemas.microsoft.com/office/drawing/2014/main" id="{AAB27993-835E-4333-8887-8FAD7C1E058E}"/>
              </a:ext>
            </a:extLst>
          </p:cNvPr>
          <p:cNvSpPr txBox="1"/>
          <p:nvPr/>
        </p:nvSpPr>
        <p:spPr>
          <a:xfrm>
            <a:off x="839416" y="451513"/>
            <a:ext cx="8208912" cy="584775"/>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PARTECIPARE PARLANDO ANCHE DI SE’</a:t>
            </a:r>
          </a:p>
        </p:txBody>
      </p:sp>
      <p:sp>
        <p:nvSpPr>
          <p:cNvPr id="5" name="CasellaDiTesto 4">
            <a:extLst>
              <a:ext uri="{FF2B5EF4-FFF2-40B4-BE49-F238E27FC236}">
                <a16:creationId xmlns:a16="http://schemas.microsoft.com/office/drawing/2014/main" id="{FA04F37E-FC72-442F-A858-F4CEAE61DC82}"/>
              </a:ext>
            </a:extLst>
          </p:cNvPr>
          <p:cNvSpPr txBox="1"/>
          <p:nvPr/>
        </p:nvSpPr>
        <p:spPr>
          <a:xfrm>
            <a:off x="667567" y="1772816"/>
            <a:ext cx="9001000" cy="3785652"/>
          </a:xfrm>
          <a:prstGeom prst="rect">
            <a:avLst/>
          </a:prstGeom>
          <a:noFill/>
        </p:spPr>
        <p:txBody>
          <a:bodyPr wrap="square" rtlCol="0">
            <a:spAutoFit/>
          </a:bodyPr>
          <a:lstStyle/>
          <a:p>
            <a:r>
              <a:rPr lang="it-IT" sz="3200" b="1" dirty="0"/>
              <a:t>Riallacciandosi alle parole del paziente, il conversante può parlare di sé, della propria autobiografia facendo attenzione ad utilizzare nel suo parlare la prima persona singolare (io) ristabilendo così uno dei due pilastri del dialogo (io e tu</a:t>
            </a:r>
            <a:r>
              <a:rPr lang="it-IT" sz="3200" dirty="0"/>
              <a:t>): presenta se stesso e si prepara a riconoscere l’altro. </a:t>
            </a:r>
          </a:p>
          <a:p>
            <a:endParaRPr lang="it-IT" sz="1600" dirty="0"/>
          </a:p>
        </p:txBody>
      </p:sp>
    </p:spTree>
    <p:extLst>
      <p:ext uri="{BB962C8B-B14F-4D97-AF65-F5344CB8AC3E}">
        <p14:creationId xmlns:p14="http://schemas.microsoft.com/office/powerpoint/2010/main" val="28302905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B89CAFCC-9478-41BA-918B-1C9D0656084D}"/>
              </a:ext>
            </a:extLst>
          </p:cNvPr>
          <p:cNvSpPr>
            <a:spLocks noGrp="1"/>
          </p:cNvSpPr>
          <p:nvPr>
            <p:ph type="ftr" sz="quarter" idx="11"/>
          </p:nvPr>
        </p:nvSpPr>
        <p:spPr/>
        <p:txBody>
          <a:bodyPr/>
          <a:lstStyle/>
          <a:p>
            <a:r>
              <a:rPr lang="it-IT"/>
              <a:t>Dott.ssa Vissani Fioretti Emilia  Psicologa, specializzanda in Psicoterapia sistemico-relazionale</a:t>
            </a:r>
          </a:p>
        </p:txBody>
      </p:sp>
      <p:sp>
        <p:nvSpPr>
          <p:cNvPr id="3" name="Segnaposto numero diapositiva 2">
            <a:extLst>
              <a:ext uri="{FF2B5EF4-FFF2-40B4-BE49-F238E27FC236}">
                <a16:creationId xmlns:a16="http://schemas.microsoft.com/office/drawing/2014/main" id="{1FAB1A10-8833-421B-8ADD-17BB684B7501}"/>
              </a:ext>
            </a:extLst>
          </p:cNvPr>
          <p:cNvSpPr>
            <a:spLocks noGrp="1"/>
          </p:cNvSpPr>
          <p:nvPr>
            <p:ph type="sldNum" sz="quarter" idx="12"/>
          </p:nvPr>
        </p:nvSpPr>
        <p:spPr/>
        <p:txBody>
          <a:bodyPr/>
          <a:lstStyle/>
          <a:p>
            <a:fld id="{E7A41E1B-4F70-4964-A407-84C68BE8251C}" type="slidenum">
              <a:rPr lang="it-IT" smtClean="0"/>
              <a:pPr/>
              <a:t>29</a:t>
            </a:fld>
            <a:endParaRPr lang="it-IT"/>
          </a:p>
        </p:txBody>
      </p:sp>
      <p:sp>
        <p:nvSpPr>
          <p:cNvPr id="5" name="CasellaDiTesto 4">
            <a:extLst>
              <a:ext uri="{FF2B5EF4-FFF2-40B4-BE49-F238E27FC236}">
                <a16:creationId xmlns:a16="http://schemas.microsoft.com/office/drawing/2014/main" id="{CC4BC8AD-98BF-4252-926B-4DA618AEB592}"/>
              </a:ext>
            </a:extLst>
          </p:cNvPr>
          <p:cNvSpPr txBox="1"/>
          <p:nvPr/>
        </p:nvSpPr>
        <p:spPr>
          <a:xfrm>
            <a:off x="479376" y="409051"/>
            <a:ext cx="9379106" cy="5909310"/>
          </a:xfrm>
          <a:prstGeom prst="rect">
            <a:avLst/>
          </a:prstGeom>
          <a:noFill/>
        </p:spPr>
        <p:txBody>
          <a:bodyPr wrap="square" rtlCol="0">
            <a:spAutoFit/>
          </a:bodyPr>
          <a:lstStyle/>
          <a:p>
            <a:r>
              <a:rPr lang="it-IT" dirty="0"/>
              <a:t>In generale sono da evitare: </a:t>
            </a:r>
          </a:p>
          <a:p>
            <a:endParaRPr lang="it-IT" dirty="0"/>
          </a:p>
          <a:p>
            <a:pPr marL="342900" indent="-342900">
              <a:buFont typeface="+mj-lt"/>
              <a:buAutoNum type="arabicPeriod"/>
            </a:pPr>
            <a:r>
              <a:rPr lang="it-IT" b="1" dirty="0"/>
              <a:t>Le frasi negative</a:t>
            </a:r>
            <a:r>
              <a:rPr lang="it-IT" dirty="0"/>
              <a:t>: invece di dire non toglierti la giacca, è meglio dire tieni la giacca. Le frasi ironiche e sarcastiche: se rimproveriamo il malato dicendo Ma bravo, continua così il malato andrà in confusione.</a:t>
            </a:r>
          </a:p>
          <a:p>
            <a:pPr marL="342900" indent="-342900">
              <a:buFont typeface="+mj-lt"/>
              <a:buAutoNum type="arabicPeriod"/>
            </a:pPr>
            <a:endParaRPr lang="it-IT" b="1" dirty="0"/>
          </a:p>
          <a:p>
            <a:pPr marL="342900" indent="-342900">
              <a:buFont typeface="+mj-lt"/>
              <a:buAutoNum type="arabicPeriod"/>
            </a:pPr>
            <a:r>
              <a:rPr lang="it-IT" b="1" dirty="0"/>
              <a:t>Le frasi paradossali</a:t>
            </a:r>
            <a:r>
              <a:rPr lang="it-IT" dirty="0"/>
              <a:t>: se diciamo Se continui così non vengo più il malato teme davvero di essere abbandonato e può avere una crisi di ansia o agitarsi per la gioia!. Le metafore: se diciamo Ho un diavolo per capello, il malato pensa davvero a un diavolo. Le battute di spirito e giochi di parole: il malato capisce il senso letterale di quello che diciamo e non coglie lo scherzo. </a:t>
            </a:r>
          </a:p>
          <a:p>
            <a:pPr marL="342900" indent="-342900">
              <a:buFont typeface="+mj-lt"/>
              <a:buAutoNum type="arabicPeriod"/>
            </a:pPr>
            <a:endParaRPr lang="it-IT" b="1" dirty="0"/>
          </a:p>
          <a:p>
            <a:pPr marL="342900" indent="-342900">
              <a:buFont typeface="+mj-lt"/>
              <a:buAutoNum type="arabicPeriod"/>
            </a:pPr>
            <a:r>
              <a:rPr lang="it-IT" b="1" dirty="0"/>
              <a:t>Le immagini simboliche</a:t>
            </a:r>
            <a:r>
              <a:rPr lang="it-IT" dirty="0"/>
              <a:t>: se dico Vado e torno in un lampo il malato pensa a un temporale e può restarne impaurito. I riferimenti generici: se dico Oggi facciamo come ieri il malato non capisce. è meglio dire Oggi facciamo una bella passeggiata ad esempio. </a:t>
            </a:r>
          </a:p>
          <a:p>
            <a:pPr marL="342900" indent="-342900">
              <a:buFont typeface="+mj-lt"/>
              <a:buAutoNum type="arabicPeriod"/>
            </a:pPr>
            <a:endParaRPr lang="it-IT" dirty="0"/>
          </a:p>
          <a:p>
            <a:pPr marL="342900" indent="-342900">
              <a:buFont typeface="+mj-lt"/>
              <a:buAutoNum type="arabicPeriod"/>
            </a:pPr>
            <a:r>
              <a:rPr lang="it-IT" b="1" dirty="0"/>
              <a:t>L’uso dei pronomi</a:t>
            </a:r>
            <a:r>
              <a:rPr lang="it-IT" dirty="0"/>
              <a:t>: quando ci riferiamo a una persona o a un oggetto è sempre meglio indicarla in modo preciso (Mario, il meccanico) piuttosto che un pronome (lui, quello).</a:t>
            </a:r>
          </a:p>
          <a:p>
            <a:endParaRPr lang="it-IT" dirty="0"/>
          </a:p>
        </p:txBody>
      </p:sp>
    </p:spTree>
    <p:extLst>
      <p:ext uri="{BB962C8B-B14F-4D97-AF65-F5344CB8AC3E}">
        <p14:creationId xmlns:p14="http://schemas.microsoft.com/office/powerpoint/2010/main" val="281962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56EB7250-F9A8-4468-B1C1-917B85ED8627}"/>
              </a:ext>
            </a:extLst>
          </p:cNvPr>
          <p:cNvSpPr>
            <a:spLocks noGrp="1"/>
          </p:cNvSpPr>
          <p:nvPr>
            <p:ph type="sldNum" sz="quarter" idx="12"/>
          </p:nvPr>
        </p:nvSpPr>
        <p:spPr/>
        <p:txBody>
          <a:bodyPr/>
          <a:lstStyle/>
          <a:p>
            <a:fld id="{E7A41E1B-4F70-4964-A407-84C68BE8251C}" type="slidenum">
              <a:rPr lang="it-IT" smtClean="0"/>
              <a:pPr/>
              <a:t>3</a:t>
            </a:fld>
            <a:endParaRPr lang="it-IT"/>
          </a:p>
        </p:txBody>
      </p:sp>
      <p:sp>
        <p:nvSpPr>
          <p:cNvPr id="4" name="Segnaposto piè di pagina 1">
            <a:extLst>
              <a:ext uri="{FF2B5EF4-FFF2-40B4-BE49-F238E27FC236}">
                <a16:creationId xmlns:a16="http://schemas.microsoft.com/office/drawing/2014/main" id="{6D520BDA-FEE7-4546-B911-46826FDE2576}"/>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2" name="CasellaDiTesto 1">
            <a:extLst>
              <a:ext uri="{FF2B5EF4-FFF2-40B4-BE49-F238E27FC236}">
                <a16:creationId xmlns:a16="http://schemas.microsoft.com/office/drawing/2014/main" id="{D536E8B7-211A-477E-BC8E-EB64EBCB54FA}"/>
              </a:ext>
            </a:extLst>
          </p:cNvPr>
          <p:cNvSpPr txBox="1"/>
          <p:nvPr/>
        </p:nvSpPr>
        <p:spPr>
          <a:xfrm>
            <a:off x="767408" y="1340768"/>
            <a:ext cx="8208912" cy="3785652"/>
          </a:xfrm>
          <a:prstGeom prst="rect">
            <a:avLst/>
          </a:prstGeom>
          <a:noFill/>
        </p:spPr>
        <p:txBody>
          <a:bodyPr wrap="square" rtlCol="0">
            <a:spAutoFit/>
          </a:bodyPr>
          <a:lstStyle/>
          <a:p>
            <a:pPr marL="285750" indent="-285750">
              <a:buFont typeface="Arial" panose="020B0604020202020204" pitchFamily="34" charset="0"/>
              <a:buChar char="•"/>
            </a:pPr>
            <a:r>
              <a:rPr lang="it-IT" sz="2400" dirty="0"/>
              <a:t>L’approccio capacitante è una modalità di relazione interpersonale che si basa sul riconoscimento delle competenze elementari dell’interlocutore e che ha per fine una convivenza sufficientemente gratificante tra anziani, operatori e familiari. Si tratta di un metodo specifico e concreto per permettere alla persona anziana, qualsiasi sia la sua capacità cognitiva, di esprimere il massimo delle potenzialità con semplicità.</a:t>
            </a:r>
          </a:p>
          <a:p>
            <a:pPr marL="285750" indent="-285750">
              <a:buFont typeface="Arial" panose="020B0604020202020204" pitchFamily="34" charset="0"/>
              <a:buChar char="•"/>
            </a:pPr>
            <a:endParaRPr lang="it-IT" sz="2400" dirty="0"/>
          </a:p>
          <a:p>
            <a:pPr marL="285750" indent="-285750">
              <a:buFont typeface="Arial" panose="020B0604020202020204" pitchFamily="34" charset="0"/>
              <a:buChar char="•"/>
            </a:pPr>
            <a:r>
              <a:rPr lang="it-IT" sz="2400" dirty="0"/>
              <a:t>Valorizza la dignità della persona</a:t>
            </a:r>
          </a:p>
        </p:txBody>
      </p:sp>
    </p:spTree>
    <p:extLst>
      <p:ext uri="{BB962C8B-B14F-4D97-AF65-F5344CB8AC3E}">
        <p14:creationId xmlns:p14="http://schemas.microsoft.com/office/powerpoint/2010/main" val="29796414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09160C73-6727-4E80-BEF0-0274E87C351B}"/>
              </a:ext>
            </a:extLst>
          </p:cNvPr>
          <p:cNvSpPr>
            <a:spLocks noGrp="1"/>
          </p:cNvSpPr>
          <p:nvPr>
            <p:ph type="ftr" sz="quarter" idx="11"/>
          </p:nvPr>
        </p:nvSpPr>
        <p:spPr/>
        <p:txBody>
          <a:bodyPr/>
          <a:lstStyle/>
          <a:p>
            <a:r>
              <a:rPr lang="it-IT"/>
              <a:t>Dott.ssa Vissani Fioretti Emilia  Psicologa, specializzanda in Psicoterapia sistemico-relazionale</a:t>
            </a:r>
          </a:p>
        </p:txBody>
      </p:sp>
      <p:sp>
        <p:nvSpPr>
          <p:cNvPr id="3" name="Segnaposto numero diapositiva 2">
            <a:extLst>
              <a:ext uri="{FF2B5EF4-FFF2-40B4-BE49-F238E27FC236}">
                <a16:creationId xmlns:a16="http://schemas.microsoft.com/office/drawing/2014/main" id="{4557F1A9-E0F8-4C3C-BB4E-07B361B4D8E0}"/>
              </a:ext>
            </a:extLst>
          </p:cNvPr>
          <p:cNvSpPr>
            <a:spLocks noGrp="1"/>
          </p:cNvSpPr>
          <p:nvPr>
            <p:ph type="sldNum" sz="quarter" idx="12"/>
          </p:nvPr>
        </p:nvSpPr>
        <p:spPr/>
        <p:txBody>
          <a:bodyPr/>
          <a:lstStyle/>
          <a:p>
            <a:fld id="{E7A41E1B-4F70-4964-A407-84C68BE8251C}" type="slidenum">
              <a:rPr lang="it-IT" smtClean="0"/>
              <a:pPr/>
              <a:t>30</a:t>
            </a:fld>
            <a:endParaRPr lang="it-IT"/>
          </a:p>
        </p:txBody>
      </p:sp>
      <p:sp>
        <p:nvSpPr>
          <p:cNvPr id="4" name="CasellaDiTesto 3">
            <a:extLst>
              <a:ext uri="{FF2B5EF4-FFF2-40B4-BE49-F238E27FC236}">
                <a16:creationId xmlns:a16="http://schemas.microsoft.com/office/drawing/2014/main" id="{C99BF579-90D5-42B3-92D8-2D2F14268E29}"/>
              </a:ext>
            </a:extLst>
          </p:cNvPr>
          <p:cNvSpPr txBox="1"/>
          <p:nvPr/>
        </p:nvSpPr>
        <p:spPr>
          <a:xfrm>
            <a:off x="839416" y="451513"/>
            <a:ext cx="8208912" cy="584775"/>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5.RISPONDERE ALLE DOMANDE</a:t>
            </a:r>
          </a:p>
        </p:txBody>
      </p:sp>
      <p:sp>
        <p:nvSpPr>
          <p:cNvPr id="5" name="CasellaDiTesto 4">
            <a:extLst>
              <a:ext uri="{FF2B5EF4-FFF2-40B4-BE49-F238E27FC236}">
                <a16:creationId xmlns:a16="http://schemas.microsoft.com/office/drawing/2014/main" id="{6A304D3B-F644-4AAA-9A00-8187DE590806}"/>
              </a:ext>
            </a:extLst>
          </p:cNvPr>
          <p:cNvSpPr txBox="1"/>
          <p:nvPr/>
        </p:nvSpPr>
        <p:spPr>
          <a:xfrm>
            <a:off x="677334" y="1298340"/>
            <a:ext cx="8856984" cy="4524315"/>
          </a:xfrm>
          <a:prstGeom prst="rect">
            <a:avLst/>
          </a:prstGeom>
          <a:noFill/>
        </p:spPr>
        <p:txBody>
          <a:bodyPr wrap="square" rtlCol="0">
            <a:spAutoFit/>
          </a:bodyPr>
          <a:lstStyle/>
          <a:p>
            <a:r>
              <a:rPr lang="it-IT" sz="2400" dirty="0"/>
              <a:t>Se un malato non sa se è mattina o pomeriggio o non riconosce la sua casa, significa che è disorientato. Significa che non riesce a collocare se stesso nel tempo e nello spazio. </a:t>
            </a:r>
            <a:r>
              <a:rPr lang="it-IT" sz="2400" b="1" dirty="0"/>
              <a:t>Se ci chiede il nome di una persona o di un oggetto, ha bisogno della nostra risposta</a:t>
            </a:r>
            <a:r>
              <a:rPr lang="it-IT" sz="2400" dirty="0"/>
              <a:t>. Se gliela neghiamo starà male, diventerà agitato e aggressivo. Se gli rispondiamo sarà più tranquillo.</a:t>
            </a:r>
            <a:br>
              <a:rPr lang="it-IT" sz="2400" dirty="0"/>
            </a:br>
            <a:r>
              <a:rPr lang="it-IT" sz="2400" dirty="0"/>
              <a:t>Quando non si risponde a una domanda invitando l’interlocutore a fare lo sforzo di rispondersi da solo, ci si colloca in una posizione di superiorità. Per ottenere una relazione felice tra adulti dobbiamo mettere in atto gli atteggiamenti che riducono l’asimmetria della relazione.</a:t>
            </a:r>
          </a:p>
        </p:txBody>
      </p:sp>
    </p:spTree>
    <p:extLst>
      <p:ext uri="{BB962C8B-B14F-4D97-AF65-F5344CB8AC3E}">
        <p14:creationId xmlns:p14="http://schemas.microsoft.com/office/powerpoint/2010/main" val="38418424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2CFDE1A6-3A54-443B-824E-D9B469479F5F}"/>
              </a:ext>
            </a:extLst>
          </p:cNvPr>
          <p:cNvSpPr>
            <a:spLocks noGrp="1"/>
          </p:cNvSpPr>
          <p:nvPr>
            <p:ph type="ftr" sz="quarter" idx="11"/>
          </p:nvPr>
        </p:nvSpPr>
        <p:spPr/>
        <p:txBody>
          <a:bodyPr/>
          <a:lstStyle/>
          <a:p>
            <a:r>
              <a:rPr lang="it-IT"/>
              <a:t>Dott.ssa Vissani Fioretti Emilia  Psicologa, specializzanda in Psicoterapia sistemico-relazionale</a:t>
            </a:r>
          </a:p>
        </p:txBody>
      </p:sp>
      <p:sp>
        <p:nvSpPr>
          <p:cNvPr id="3" name="Segnaposto numero diapositiva 2">
            <a:extLst>
              <a:ext uri="{FF2B5EF4-FFF2-40B4-BE49-F238E27FC236}">
                <a16:creationId xmlns:a16="http://schemas.microsoft.com/office/drawing/2014/main" id="{6A020A8A-5BFA-4238-BDFF-91800AA1F629}"/>
              </a:ext>
            </a:extLst>
          </p:cNvPr>
          <p:cNvSpPr>
            <a:spLocks noGrp="1"/>
          </p:cNvSpPr>
          <p:nvPr>
            <p:ph type="sldNum" sz="quarter" idx="12"/>
          </p:nvPr>
        </p:nvSpPr>
        <p:spPr/>
        <p:txBody>
          <a:bodyPr/>
          <a:lstStyle/>
          <a:p>
            <a:fld id="{E7A41E1B-4F70-4964-A407-84C68BE8251C}" type="slidenum">
              <a:rPr lang="it-IT" smtClean="0"/>
              <a:pPr/>
              <a:t>31</a:t>
            </a:fld>
            <a:endParaRPr lang="it-IT"/>
          </a:p>
        </p:txBody>
      </p:sp>
      <p:sp>
        <p:nvSpPr>
          <p:cNvPr id="4" name="CasellaDiTesto 3">
            <a:extLst>
              <a:ext uri="{FF2B5EF4-FFF2-40B4-BE49-F238E27FC236}">
                <a16:creationId xmlns:a16="http://schemas.microsoft.com/office/drawing/2014/main" id="{0B11CDD1-0180-4847-A389-BB66C403CEE3}"/>
              </a:ext>
            </a:extLst>
          </p:cNvPr>
          <p:cNvSpPr txBox="1"/>
          <p:nvPr/>
        </p:nvSpPr>
        <p:spPr>
          <a:xfrm>
            <a:off x="839416" y="451513"/>
            <a:ext cx="8208912" cy="584775"/>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7. COMUNICARE CON I GESTI</a:t>
            </a:r>
          </a:p>
        </p:txBody>
      </p:sp>
      <p:sp>
        <p:nvSpPr>
          <p:cNvPr id="5" name="CasellaDiTesto 4">
            <a:extLst>
              <a:ext uri="{FF2B5EF4-FFF2-40B4-BE49-F238E27FC236}">
                <a16:creationId xmlns:a16="http://schemas.microsoft.com/office/drawing/2014/main" id="{13FDAD0B-9296-4781-AC3C-C257C6CC8082}"/>
              </a:ext>
            </a:extLst>
          </p:cNvPr>
          <p:cNvSpPr txBox="1"/>
          <p:nvPr/>
        </p:nvSpPr>
        <p:spPr>
          <a:xfrm>
            <a:off x="839416" y="1628800"/>
            <a:ext cx="8434586" cy="3693319"/>
          </a:xfrm>
          <a:prstGeom prst="rect">
            <a:avLst/>
          </a:prstGeom>
          <a:noFill/>
        </p:spPr>
        <p:txBody>
          <a:bodyPr wrap="square" rtlCol="0">
            <a:spAutoFit/>
          </a:bodyPr>
          <a:lstStyle/>
          <a:p>
            <a:r>
              <a:rPr lang="it-IT" dirty="0"/>
              <a:t>Il disturbo del linguaggio fa sì che le parole perdano il loro significato; è nostra convinzione che il parlare sia comunque un valore in sé e che vada conservato il più possibile. Tuttavia tener vivo l’uso della parola non basta: q</a:t>
            </a:r>
            <a:r>
              <a:rPr lang="it-IT" b="1" dirty="0"/>
              <a:t>uando decade la funzione comunicativa della parola bisogna ricorrere ad altri linguaggi, quello </a:t>
            </a:r>
            <a:r>
              <a:rPr lang="it-IT" b="1" dirty="0" err="1"/>
              <a:t>paraverbale</a:t>
            </a:r>
            <a:r>
              <a:rPr lang="it-IT" b="1" dirty="0"/>
              <a:t> (tono della voce, timbro, direzione ecc.) e quello non verbale (gesti e comportamenti che accompagnano lo scambio comunicativo).</a:t>
            </a:r>
            <a:br>
              <a:rPr lang="it-IT" dirty="0"/>
            </a:br>
            <a:r>
              <a:rPr lang="it-IT" dirty="0"/>
              <a:t>La malattia di Alzheimer tende a compromettere precocemente il linguaggio verbale mentre interferisce poco con quello </a:t>
            </a:r>
            <a:r>
              <a:rPr lang="it-IT" dirty="0" err="1"/>
              <a:t>paraverbale</a:t>
            </a:r>
            <a:r>
              <a:rPr lang="it-IT" dirty="0"/>
              <a:t> e non verbale. Il tono della voce in particolare, conserva la sua funzione comunicativa fino all’ultimo stadio della malattia.</a:t>
            </a:r>
            <a:br>
              <a:rPr lang="it-IT" dirty="0"/>
            </a:br>
            <a:r>
              <a:rPr lang="it-IT" dirty="0"/>
              <a:t>Con in progredire della malattia conviene sempre accompagnare parole e gesti per sottolineare il significato delle parole.</a:t>
            </a:r>
          </a:p>
        </p:txBody>
      </p:sp>
    </p:spTree>
    <p:extLst>
      <p:ext uri="{BB962C8B-B14F-4D97-AF65-F5344CB8AC3E}">
        <p14:creationId xmlns:p14="http://schemas.microsoft.com/office/powerpoint/2010/main" val="28892063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7163E4EA-7840-495E-9038-95E7AF7A97ED}"/>
              </a:ext>
            </a:extLst>
          </p:cNvPr>
          <p:cNvSpPr>
            <a:spLocks noGrp="1"/>
          </p:cNvSpPr>
          <p:nvPr>
            <p:ph type="ftr" sz="quarter" idx="11"/>
          </p:nvPr>
        </p:nvSpPr>
        <p:spPr/>
        <p:txBody>
          <a:bodyPr/>
          <a:lstStyle/>
          <a:p>
            <a:r>
              <a:rPr lang="it-IT"/>
              <a:t>Dott.ssa Vissani Fioretti Emilia  Psicologa, specializzanda in Psicoterapia sistemico-relazionale</a:t>
            </a:r>
          </a:p>
        </p:txBody>
      </p:sp>
      <p:sp>
        <p:nvSpPr>
          <p:cNvPr id="3" name="Segnaposto numero diapositiva 2">
            <a:extLst>
              <a:ext uri="{FF2B5EF4-FFF2-40B4-BE49-F238E27FC236}">
                <a16:creationId xmlns:a16="http://schemas.microsoft.com/office/drawing/2014/main" id="{6349F750-067D-4EDC-9E41-A138F8CD1A7A}"/>
              </a:ext>
            </a:extLst>
          </p:cNvPr>
          <p:cNvSpPr>
            <a:spLocks noGrp="1"/>
          </p:cNvSpPr>
          <p:nvPr>
            <p:ph type="sldNum" sz="quarter" idx="12"/>
          </p:nvPr>
        </p:nvSpPr>
        <p:spPr/>
        <p:txBody>
          <a:bodyPr/>
          <a:lstStyle/>
          <a:p>
            <a:fld id="{E7A41E1B-4F70-4964-A407-84C68BE8251C}" type="slidenum">
              <a:rPr lang="it-IT" smtClean="0"/>
              <a:pPr/>
              <a:t>32</a:t>
            </a:fld>
            <a:endParaRPr lang="it-IT"/>
          </a:p>
        </p:txBody>
      </p:sp>
      <p:sp>
        <p:nvSpPr>
          <p:cNvPr id="4" name="CasellaDiTesto 3">
            <a:extLst>
              <a:ext uri="{FF2B5EF4-FFF2-40B4-BE49-F238E27FC236}">
                <a16:creationId xmlns:a16="http://schemas.microsoft.com/office/drawing/2014/main" id="{447CA4FE-7020-43E4-BBA8-4913D49880F0}"/>
              </a:ext>
            </a:extLst>
          </p:cNvPr>
          <p:cNvSpPr txBox="1"/>
          <p:nvPr/>
        </p:nvSpPr>
        <p:spPr>
          <a:xfrm>
            <a:off x="839416" y="451513"/>
            <a:ext cx="8208912" cy="584775"/>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8. RICONOSCERE LE EMOZIONI</a:t>
            </a:r>
          </a:p>
        </p:txBody>
      </p:sp>
      <p:sp>
        <p:nvSpPr>
          <p:cNvPr id="5" name="CasellaDiTesto 4">
            <a:extLst>
              <a:ext uri="{FF2B5EF4-FFF2-40B4-BE49-F238E27FC236}">
                <a16:creationId xmlns:a16="http://schemas.microsoft.com/office/drawing/2014/main" id="{0A964E8A-D5BA-475A-AD1C-0D08D923A4F6}"/>
              </a:ext>
            </a:extLst>
          </p:cNvPr>
          <p:cNvSpPr txBox="1"/>
          <p:nvPr/>
        </p:nvSpPr>
        <p:spPr>
          <a:xfrm>
            <a:off x="652895" y="1536174"/>
            <a:ext cx="9667138" cy="3785652"/>
          </a:xfrm>
          <a:prstGeom prst="rect">
            <a:avLst/>
          </a:prstGeom>
          <a:noFill/>
        </p:spPr>
        <p:txBody>
          <a:bodyPr wrap="square" rtlCol="0">
            <a:spAutoFit/>
          </a:bodyPr>
          <a:lstStyle/>
          <a:p>
            <a:r>
              <a:rPr lang="it-IT" sz="2000" dirty="0"/>
              <a:t>Il mondo emotivo delle persone con demenza comprende emozioni, sentimenti, bisogni, desideri, aspettative. è un mondo difficile da comprendere a causa della malattia. Crescendo impariamo ad usare le parole non solo per riferirci al mondo esterno ma anche per esprimere il mondo emotivo. </a:t>
            </a:r>
            <a:r>
              <a:rPr lang="it-IT" sz="2000" b="1" dirty="0"/>
              <a:t>Il malato non riesce ad esprimere con le parole le proprie emozioni,</a:t>
            </a:r>
            <a:r>
              <a:rPr lang="it-IT" sz="2000" dirty="0"/>
              <a:t> il caregiver non riesce a capire le emozioni del malato perché questi utilizza solo il linguaggio non verbale. Per comunicare a livello emotivo bisogna quindi utilizzare in modo coerente sia il linguaggio verbale che quello </a:t>
            </a:r>
            <a:r>
              <a:rPr lang="it-IT" sz="2000" dirty="0" err="1"/>
              <a:t>paraverbale</a:t>
            </a:r>
            <a:r>
              <a:rPr lang="it-IT" sz="2000" dirty="0"/>
              <a:t> e non verbale.</a:t>
            </a:r>
            <a:br>
              <a:rPr lang="it-IT" sz="2000" dirty="0"/>
            </a:br>
            <a:r>
              <a:rPr lang="it-IT" sz="2000" b="1" dirty="0"/>
              <a:t>L’attenta osservazione delle persone malate di Alzheimer dimostra che il mondo emotivo c’è, è vivace e multiforme</a:t>
            </a:r>
            <a:r>
              <a:rPr lang="it-IT" sz="2000" dirty="0"/>
              <a:t>. L’appiattimento e l’isolamento emotivo, quando si verificano, sono da considerarsi conseguenze della relazione con l’ambiente, non del danno proprio della malattia.</a:t>
            </a:r>
          </a:p>
        </p:txBody>
      </p:sp>
    </p:spTree>
    <p:extLst>
      <p:ext uri="{BB962C8B-B14F-4D97-AF65-F5344CB8AC3E}">
        <p14:creationId xmlns:p14="http://schemas.microsoft.com/office/powerpoint/2010/main" val="28414176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02D1A405-D693-45B6-878E-CE1073C0C90D}"/>
              </a:ext>
            </a:extLst>
          </p:cNvPr>
          <p:cNvSpPr>
            <a:spLocks noGrp="1"/>
          </p:cNvSpPr>
          <p:nvPr>
            <p:ph type="ftr" sz="quarter" idx="11"/>
          </p:nvPr>
        </p:nvSpPr>
        <p:spPr/>
        <p:txBody>
          <a:bodyPr/>
          <a:lstStyle/>
          <a:p>
            <a:r>
              <a:rPr lang="it-IT"/>
              <a:t>Dott.ssa Vissani Fioretti Emilia  Psicologa, specializzanda in Psicoterapia sistemico-relazionale</a:t>
            </a:r>
          </a:p>
        </p:txBody>
      </p:sp>
      <p:sp>
        <p:nvSpPr>
          <p:cNvPr id="3" name="Segnaposto numero diapositiva 2">
            <a:extLst>
              <a:ext uri="{FF2B5EF4-FFF2-40B4-BE49-F238E27FC236}">
                <a16:creationId xmlns:a16="http://schemas.microsoft.com/office/drawing/2014/main" id="{427946A1-9493-4938-BE09-B6F73FC5EEC2}"/>
              </a:ext>
            </a:extLst>
          </p:cNvPr>
          <p:cNvSpPr>
            <a:spLocks noGrp="1"/>
          </p:cNvSpPr>
          <p:nvPr>
            <p:ph type="sldNum" sz="quarter" idx="12"/>
          </p:nvPr>
        </p:nvSpPr>
        <p:spPr/>
        <p:txBody>
          <a:bodyPr/>
          <a:lstStyle/>
          <a:p>
            <a:fld id="{E7A41E1B-4F70-4964-A407-84C68BE8251C}" type="slidenum">
              <a:rPr lang="it-IT" smtClean="0"/>
              <a:pPr/>
              <a:t>33</a:t>
            </a:fld>
            <a:endParaRPr lang="it-IT"/>
          </a:p>
        </p:txBody>
      </p:sp>
      <p:sp>
        <p:nvSpPr>
          <p:cNvPr id="4" name="CasellaDiTesto 3">
            <a:extLst>
              <a:ext uri="{FF2B5EF4-FFF2-40B4-BE49-F238E27FC236}">
                <a16:creationId xmlns:a16="http://schemas.microsoft.com/office/drawing/2014/main" id="{79AFD835-5787-41D0-99D9-62CCBA562DC8}"/>
              </a:ext>
            </a:extLst>
          </p:cNvPr>
          <p:cNvSpPr txBox="1"/>
          <p:nvPr/>
        </p:nvSpPr>
        <p:spPr>
          <a:xfrm>
            <a:off x="726579" y="1485741"/>
            <a:ext cx="8434586" cy="4154984"/>
          </a:xfrm>
          <a:prstGeom prst="rect">
            <a:avLst/>
          </a:prstGeom>
          <a:noFill/>
        </p:spPr>
        <p:txBody>
          <a:bodyPr wrap="square" rtlCol="0">
            <a:spAutoFit/>
          </a:bodyPr>
          <a:lstStyle/>
          <a:p>
            <a:r>
              <a:rPr lang="it-IT" sz="2400" dirty="0"/>
              <a:t>Bisogna imparare ad entrare in contatto con il loro mondo emotivo attraverso le seguenti azioni:</a:t>
            </a:r>
            <a:br>
              <a:rPr lang="it-IT" sz="2400" dirty="0"/>
            </a:br>
            <a:r>
              <a:rPr lang="it-IT" sz="2400" dirty="0"/>
              <a:t>• </a:t>
            </a:r>
            <a:r>
              <a:rPr lang="it-IT" sz="2400" b="1" dirty="0"/>
              <a:t>Individuare: con un orecchio ascoltiamo le parole, con l’altro cerchiamo di sentire il suo mondo emotivo.</a:t>
            </a:r>
            <a:br>
              <a:rPr lang="it-IT" sz="2400" dirty="0"/>
            </a:br>
            <a:r>
              <a:rPr lang="it-IT" sz="2400" b="1" dirty="0"/>
              <a:t>• Denominare: cerchiamo di dare un nome allo stato emotivo che percepiamo (ansia, paura, gioia ecc.).</a:t>
            </a:r>
            <a:br>
              <a:rPr lang="it-IT" sz="2400" dirty="0"/>
            </a:br>
            <a:r>
              <a:rPr lang="it-IT" sz="2400" dirty="0"/>
              <a:t>•</a:t>
            </a:r>
            <a:r>
              <a:rPr lang="it-IT" sz="2400" b="1" dirty="0"/>
              <a:t> Restituire: dobbiamo dire al malato lo stato d’animo che abbiamo creduto di percepire, senza discuterlo e giudicarlo.</a:t>
            </a:r>
            <a:r>
              <a:rPr lang="it-IT" sz="2400" dirty="0"/>
              <a:t> Non sta a noi decidere se è idoneo alla situazione, se è giusto o sbagliato; ogni stato emotivo è sempre adeguato dal punto di vista di chi lo prova.</a:t>
            </a:r>
          </a:p>
        </p:txBody>
      </p:sp>
      <p:sp>
        <p:nvSpPr>
          <p:cNvPr id="5" name="CasellaDiTesto 4">
            <a:extLst>
              <a:ext uri="{FF2B5EF4-FFF2-40B4-BE49-F238E27FC236}">
                <a16:creationId xmlns:a16="http://schemas.microsoft.com/office/drawing/2014/main" id="{636A4628-760D-4627-8CF4-3A86651E12F4}"/>
              </a:ext>
            </a:extLst>
          </p:cNvPr>
          <p:cNvSpPr txBox="1"/>
          <p:nvPr/>
        </p:nvSpPr>
        <p:spPr>
          <a:xfrm>
            <a:off x="381751" y="485700"/>
            <a:ext cx="8208912" cy="584775"/>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8. RICONOSCERE LE EMOZIONI</a:t>
            </a:r>
          </a:p>
        </p:txBody>
      </p:sp>
    </p:spTree>
    <p:extLst>
      <p:ext uri="{BB962C8B-B14F-4D97-AF65-F5344CB8AC3E}">
        <p14:creationId xmlns:p14="http://schemas.microsoft.com/office/powerpoint/2010/main" val="25217312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D72573B0-C252-491D-8FE0-21CAB80025D4}"/>
              </a:ext>
            </a:extLst>
          </p:cNvPr>
          <p:cNvSpPr>
            <a:spLocks noGrp="1"/>
          </p:cNvSpPr>
          <p:nvPr>
            <p:ph type="ftr" sz="quarter" idx="11"/>
          </p:nvPr>
        </p:nvSpPr>
        <p:spPr/>
        <p:txBody>
          <a:bodyPr/>
          <a:lstStyle/>
          <a:p>
            <a:r>
              <a:rPr lang="it-IT" dirty="0"/>
              <a:t>Dott.ssa Vissani Fioretti Emilia  Psicologa, specializzanda in Psicoterapia sistemico-relazionale</a:t>
            </a:r>
          </a:p>
        </p:txBody>
      </p:sp>
      <p:sp>
        <p:nvSpPr>
          <p:cNvPr id="3" name="Segnaposto numero diapositiva 2">
            <a:extLst>
              <a:ext uri="{FF2B5EF4-FFF2-40B4-BE49-F238E27FC236}">
                <a16:creationId xmlns:a16="http://schemas.microsoft.com/office/drawing/2014/main" id="{2FCB71EE-BE68-41BA-8FB3-4ADA7D03DE7C}"/>
              </a:ext>
            </a:extLst>
          </p:cNvPr>
          <p:cNvSpPr>
            <a:spLocks noGrp="1"/>
          </p:cNvSpPr>
          <p:nvPr>
            <p:ph type="sldNum" sz="quarter" idx="12"/>
          </p:nvPr>
        </p:nvSpPr>
        <p:spPr/>
        <p:txBody>
          <a:bodyPr/>
          <a:lstStyle/>
          <a:p>
            <a:fld id="{E7A41E1B-4F70-4964-A407-84C68BE8251C}" type="slidenum">
              <a:rPr lang="it-IT" smtClean="0"/>
              <a:pPr/>
              <a:t>34</a:t>
            </a:fld>
            <a:endParaRPr lang="it-IT"/>
          </a:p>
        </p:txBody>
      </p:sp>
      <p:sp>
        <p:nvSpPr>
          <p:cNvPr id="4" name="CasellaDiTesto 3">
            <a:extLst>
              <a:ext uri="{FF2B5EF4-FFF2-40B4-BE49-F238E27FC236}">
                <a16:creationId xmlns:a16="http://schemas.microsoft.com/office/drawing/2014/main" id="{303724A0-A1EE-4A3A-8FBE-776D56B3E1C8}"/>
              </a:ext>
            </a:extLst>
          </p:cNvPr>
          <p:cNvSpPr txBox="1"/>
          <p:nvPr/>
        </p:nvSpPr>
        <p:spPr>
          <a:xfrm>
            <a:off x="381751" y="485700"/>
            <a:ext cx="8208912" cy="584775"/>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8. RISPONDERE ALLE RICHIESTE</a:t>
            </a:r>
          </a:p>
        </p:txBody>
      </p:sp>
      <p:sp>
        <p:nvSpPr>
          <p:cNvPr id="5" name="CasellaDiTesto 4">
            <a:extLst>
              <a:ext uri="{FF2B5EF4-FFF2-40B4-BE49-F238E27FC236}">
                <a16:creationId xmlns:a16="http://schemas.microsoft.com/office/drawing/2014/main" id="{325D60AC-05E0-42A0-A5C2-33049F2D07D8}"/>
              </a:ext>
            </a:extLst>
          </p:cNvPr>
          <p:cNvSpPr txBox="1"/>
          <p:nvPr/>
        </p:nvSpPr>
        <p:spPr>
          <a:xfrm>
            <a:off x="983432" y="1988840"/>
            <a:ext cx="8506594" cy="1938992"/>
          </a:xfrm>
          <a:prstGeom prst="rect">
            <a:avLst/>
          </a:prstGeom>
          <a:noFill/>
        </p:spPr>
        <p:txBody>
          <a:bodyPr wrap="square" rtlCol="0">
            <a:spAutoFit/>
          </a:bodyPr>
          <a:lstStyle/>
          <a:p>
            <a:pPr marL="285750" indent="-285750">
              <a:buFont typeface="Arial" panose="020B0604020202020204" pitchFamily="34" charset="0"/>
              <a:buChar char="•"/>
            </a:pPr>
            <a:r>
              <a:rPr lang="it-IT" sz="2400" b="1" dirty="0"/>
              <a:t>Rispondere alle richieste non significa rispondere di sì, significa semplicemente rispondere. è chiaro che non possiamo sempre soddisfare le richieste che ci vengono fatte, ma un conto è non soddisfare, un altro è ignorare.</a:t>
            </a:r>
            <a:endParaRPr lang="it-IT" sz="2400" dirty="0"/>
          </a:p>
        </p:txBody>
      </p:sp>
    </p:spTree>
    <p:extLst>
      <p:ext uri="{BB962C8B-B14F-4D97-AF65-F5344CB8AC3E}">
        <p14:creationId xmlns:p14="http://schemas.microsoft.com/office/powerpoint/2010/main" val="38695420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50974D8B-47DB-4F27-BB88-36C34D2B39A0}"/>
              </a:ext>
            </a:extLst>
          </p:cNvPr>
          <p:cNvSpPr>
            <a:spLocks noGrp="1"/>
          </p:cNvSpPr>
          <p:nvPr>
            <p:ph type="ftr" sz="quarter" idx="11"/>
          </p:nvPr>
        </p:nvSpPr>
        <p:spPr/>
        <p:txBody>
          <a:bodyPr/>
          <a:lstStyle/>
          <a:p>
            <a:r>
              <a:rPr lang="it-IT"/>
              <a:t>Dott.ssa Vissani Fioretti Emilia  Psicologa, specializzanda in Psicoterapia sistemico-relazionale</a:t>
            </a:r>
          </a:p>
        </p:txBody>
      </p:sp>
      <p:sp>
        <p:nvSpPr>
          <p:cNvPr id="3" name="Segnaposto numero diapositiva 2">
            <a:extLst>
              <a:ext uri="{FF2B5EF4-FFF2-40B4-BE49-F238E27FC236}">
                <a16:creationId xmlns:a16="http://schemas.microsoft.com/office/drawing/2014/main" id="{3C1687F4-6E51-4A42-9551-C10FB8728A71}"/>
              </a:ext>
            </a:extLst>
          </p:cNvPr>
          <p:cNvSpPr>
            <a:spLocks noGrp="1"/>
          </p:cNvSpPr>
          <p:nvPr>
            <p:ph type="sldNum" sz="quarter" idx="12"/>
          </p:nvPr>
        </p:nvSpPr>
        <p:spPr/>
        <p:txBody>
          <a:bodyPr/>
          <a:lstStyle/>
          <a:p>
            <a:fld id="{E7A41E1B-4F70-4964-A407-84C68BE8251C}" type="slidenum">
              <a:rPr lang="it-IT" smtClean="0"/>
              <a:pPr/>
              <a:t>35</a:t>
            </a:fld>
            <a:endParaRPr lang="it-IT"/>
          </a:p>
        </p:txBody>
      </p:sp>
      <p:sp>
        <p:nvSpPr>
          <p:cNvPr id="4" name="CasellaDiTesto 3">
            <a:extLst>
              <a:ext uri="{FF2B5EF4-FFF2-40B4-BE49-F238E27FC236}">
                <a16:creationId xmlns:a16="http://schemas.microsoft.com/office/drawing/2014/main" id="{4EC4E64C-3340-43C4-B200-005405C66357}"/>
              </a:ext>
            </a:extLst>
          </p:cNvPr>
          <p:cNvSpPr txBox="1"/>
          <p:nvPr/>
        </p:nvSpPr>
        <p:spPr>
          <a:xfrm>
            <a:off x="381751" y="485700"/>
            <a:ext cx="8208912" cy="584775"/>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9. RISPONDERE ALLE RICHIESTE </a:t>
            </a:r>
          </a:p>
        </p:txBody>
      </p:sp>
      <p:sp>
        <p:nvSpPr>
          <p:cNvPr id="5" name="CasellaDiTesto 4">
            <a:extLst>
              <a:ext uri="{FF2B5EF4-FFF2-40B4-BE49-F238E27FC236}">
                <a16:creationId xmlns:a16="http://schemas.microsoft.com/office/drawing/2014/main" id="{052E8984-7C9A-4FD3-8CA7-2DE4C3FA73AB}"/>
              </a:ext>
            </a:extLst>
          </p:cNvPr>
          <p:cNvSpPr txBox="1"/>
          <p:nvPr/>
        </p:nvSpPr>
        <p:spPr>
          <a:xfrm>
            <a:off x="689344" y="1432260"/>
            <a:ext cx="8290570" cy="4247317"/>
          </a:xfrm>
          <a:prstGeom prst="rect">
            <a:avLst/>
          </a:prstGeom>
          <a:noFill/>
        </p:spPr>
        <p:txBody>
          <a:bodyPr wrap="square" rtlCol="0">
            <a:spAutoFit/>
          </a:bodyPr>
          <a:lstStyle/>
          <a:p>
            <a:pPr marL="285750" indent="-285750">
              <a:buFont typeface="Arial" panose="020B0604020202020204" pitchFamily="34" charset="0"/>
              <a:buChar char="•"/>
            </a:pPr>
            <a:r>
              <a:rPr lang="it-IT" dirty="0"/>
              <a:t> </a:t>
            </a:r>
            <a:r>
              <a:rPr lang="it-IT" b="1" dirty="0"/>
              <a:t>Rispondere alle richieste non significa rispondere di sì, significa semplicemente rispondere. è chiaro che non possiamo sempre soddisfare le richieste che ci vengono fatte, ma un conto è non soddisfare, un altro è ignorare. </a:t>
            </a:r>
            <a:r>
              <a:rPr lang="it-IT" dirty="0"/>
              <a:t>Il caregiver può rispondere così come personalmente ritiene opportuno, l’importante è che il malato si renda conto che la sua richiesta è stata presa sul serio. </a:t>
            </a:r>
          </a:p>
          <a:p>
            <a:endParaRPr lang="it-IT" dirty="0"/>
          </a:p>
          <a:p>
            <a:pPr marL="285750" indent="-285750">
              <a:buFont typeface="Arial" panose="020B0604020202020204" pitchFamily="34" charset="0"/>
              <a:buChar char="•"/>
            </a:pPr>
            <a:r>
              <a:rPr lang="it-IT" b="1" dirty="0"/>
              <a:t>Il bisogno di essere presi in seria considerazione come persone è un bisogno fondamentale dell’uomo</a:t>
            </a:r>
          </a:p>
          <a:p>
            <a:pPr marL="285750" indent="-285750">
              <a:buFont typeface="Arial" panose="020B0604020202020204" pitchFamily="34" charset="0"/>
              <a:buChar char="•"/>
            </a:pPr>
            <a:endParaRPr lang="it-IT" b="1" dirty="0"/>
          </a:p>
          <a:p>
            <a:pPr marL="285750" indent="-285750">
              <a:buFont typeface="Arial" panose="020B0604020202020204" pitchFamily="34" charset="0"/>
              <a:buChar char="•"/>
            </a:pPr>
            <a:r>
              <a:rPr lang="it-IT" dirty="0"/>
              <a:t>Quando non è possibile soddisfare le richieste della persona con demenza, si può tener viva la sua competenza a contrattare trovando una soluzione di compromesso. Se anche questo non è possibile, si può comunque cercare un Punto d’Incontro Felice nel campo delle parole. In ogni caso il malato si sentirà riconosciuto come un interlocutore valido.</a:t>
            </a:r>
          </a:p>
        </p:txBody>
      </p:sp>
    </p:spTree>
    <p:extLst>
      <p:ext uri="{BB962C8B-B14F-4D97-AF65-F5344CB8AC3E}">
        <p14:creationId xmlns:p14="http://schemas.microsoft.com/office/powerpoint/2010/main" val="26515483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D2AFC31A-565B-471A-BE89-C91CEA0FBE8C}"/>
              </a:ext>
            </a:extLst>
          </p:cNvPr>
          <p:cNvSpPr>
            <a:spLocks noGrp="1"/>
          </p:cNvSpPr>
          <p:nvPr>
            <p:ph type="ftr" sz="quarter" idx="11"/>
          </p:nvPr>
        </p:nvSpPr>
        <p:spPr/>
        <p:txBody>
          <a:bodyPr/>
          <a:lstStyle/>
          <a:p>
            <a:r>
              <a:rPr lang="it-IT"/>
              <a:t>Dott.ssa Vissani Fioretti Emilia  Psicologa, specializzanda in Psicoterapia sistemico-relazionale</a:t>
            </a:r>
          </a:p>
        </p:txBody>
      </p:sp>
      <p:sp>
        <p:nvSpPr>
          <p:cNvPr id="3" name="Segnaposto numero diapositiva 2">
            <a:extLst>
              <a:ext uri="{FF2B5EF4-FFF2-40B4-BE49-F238E27FC236}">
                <a16:creationId xmlns:a16="http://schemas.microsoft.com/office/drawing/2014/main" id="{A7EB3810-8884-4191-ACD4-441CAC6E3FFF}"/>
              </a:ext>
            </a:extLst>
          </p:cNvPr>
          <p:cNvSpPr>
            <a:spLocks noGrp="1"/>
          </p:cNvSpPr>
          <p:nvPr>
            <p:ph type="sldNum" sz="quarter" idx="12"/>
          </p:nvPr>
        </p:nvSpPr>
        <p:spPr/>
        <p:txBody>
          <a:bodyPr/>
          <a:lstStyle/>
          <a:p>
            <a:fld id="{E7A41E1B-4F70-4964-A407-84C68BE8251C}" type="slidenum">
              <a:rPr lang="it-IT" smtClean="0"/>
              <a:pPr/>
              <a:t>36</a:t>
            </a:fld>
            <a:endParaRPr lang="it-IT"/>
          </a:p>
        </p:txBody>
      </p:sp>
      <p:sp>
        <p:nvSpPr>
          <p:cNvPr id="4" name="CasellaDiTesto 3">
            <a:extLst>
              <a:ext uri="{FF2B5EF4-FFF2-40B4-BE49-F238E27FC236}">
                <a16:creationId xmlns:a16="http://schemas.microsoft.com/office/drawing/2014/main" id="{AA2882B9-D177-4A88-946A-74024C7FC126}"/>
              </a:ext>
            </a:extLst>
          </p:cNvPr>
          <p:cNvSpPr txBox="1"/>
          <p:nvPr/>
        </p:nvSpPr>
        <p:spPr>
          <a:xfrm>
            <a:off x="723420" y="459681"/>
            <a:ext cx="8208912" cy="1077218"/>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10. ACCETTARE CHE FACCIA QUELLO CHE FA </a:t>
            </a:r>
          </a:p>
        </p:txBody>
      </p:sp>
      <p:sp>
        <p:nvSpPr>
          <p:cNvPr id="5" name="CasellaDiTesto 4">
            <a:extLst>
              <a:ext uri="{FF2B5EF4-FFF2-40B4-BE49-F238E27FC236}">
                <a16:creationId xmlns:a16="http://schemas.microsoft.com/office/drawing/2014/main" id="{B701BB5D-C897-4056-8F32-445F391E6615}"/>
              </a:ext>
            </a:extLst>
          </p:cNvPr>
          <p:cNvSpPr txBox="1"/>
          <p:nvPr/>
        </p:nvSpPr>
        <p:spPr>
          <a:xfrm>
            <a:off x="479376" y="1698653"/>
            <a:ext cx="9307098" cy="4524315"/>
          </a:xfrm>
          <a:prstGeom prst="rect">
            <a:avLst/>
          </a:prstGeom>
          <a:noFill/>
        </p:spPr>
        <p:txBody>
          <a:bodyPr wrap="square" rtlCol="0">
            <a:spAutoFit/>
          </a:bodyPr>
          <a:lstStyle/>
          <a:p>
            <a:pPr>
              <a:lnSpc>
                <a:spcPct val="150000"/>
              </a:lnSpc>
            </a:pPr>
            <a:r>
              <a:rPr lang="it-IT" b="1" dirty="0"/>
              <a:t>La relazione con una persona malata di Alzheimer è una relazione tra adulti e quindi paritaria</a:t>
            </a:r>
            <a:r>
              <a:rPr lang="it-IT" dirty="0"/>
              <a:t>. Le continue correzioni nell’esecuzione dei compiti della vita quotidiana, oltre che a creare una relazione fortemente asimmetrica, spengono il piacere del fare, del provare. A causa del deficit di memoria, il malato vive ogni giorno in un mondo nuovo e sconosciuto, ogni esperienza è nuova. è meglio una camicia infilata al contrario, ma infilata da solo, piuttosto che una camicia infilata bene che rende la persona totalmente dipendente da noi e destinata a spegnersi rapidamente.</a:t>
            </a:r>
            <a:br>
              <a:rPr lang="it-IT" dirty="0"/>
            </a:br>
            <a:r>
              <a:rPr lang="it-IT" dirty="0"/>
              <a:t>E’ chiaro che i comportamenti pericolosi vanno evitati ma un errore nell’apparecchiare la tavola o nel parlare può essere accettato come una bizzarria evitando così l’umiliazione.</a:t>
            </a:r>
          </a:p>
          <a:p>
            <a:endParaRPr lang="it-IT" dirty="0"/>
          </a:p>
        </p:txBody>
      </p:sp>
    </p:spTree>
    <p:extLst>
      <p:ext uri="{BB962C8B-B14F-4D97-AF65-F5344CB8AC3E}">
        <p14:creationId xmlns:p14="http://schemas.microsoft.com/office/powerpoint/2010/main" val="22282988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A143B3EF-B986-445E-A4C5-52D49DB2CE70}"/>
              </a:ext>
            </a:extLst>
          </p:cNvPr>
          <p:cNvSpPr>
            <a:spLocks noGrp="1"/>
          </p:cNvSpPr>
          <p:nvPr>
            <p:ph type="ftr" sz="quarter" idx="11"/>
          </p:nvPr>
        </p:nvSpPr>
        <p:spPr/>
        <p:txBody>
          <a:bodyPr/>
          <a:lstStyle/>
          <a:p>
            <a:r>
              <a:rPr lang="it-IT"/>
              <a:t>Dott.ssa Vissani Fioretti Emilia  Psicologa, specializzanda in Psicoterapia sistemico-relazionale</a:t>
            </a:r>
          </a:p>
        </p:txBody>
      </p:sp>
      <p:sp>
        <p:nvSpPr>
          <p:cNvPr id="3" name="Segnaposto numero diapositiva 2">
            <a:extLst>
              <a:ext uri="{FF2B5EF4-FFF2-40B4-BE49-F238E27FC236}">
                <a16:creationId xmlns:a16="http://schemas.microsoft.com/office/drawing/2014/main" id="{CBF7483A-C5F9-4BA7-A9D9-11D93ECCC443}"/>
              </a:ext>
            </a:extLst>
          </p:cNvPr>
          <p:cNvSpPr>
            <a:spLocks noGrp="1"/>
          </p:cNvSpPr>
          <p:nvPr>
            <p:ph type="sldNum" sz="quarter" idx="12"/>
          </p:nvPr>
        </p:nvSpPr>
        <p:spPr/>
        <p:txBody>
          <a:bodyPr/>
          <a:lstStyle/>
          <a:p>
            <a:fld id="{E7A41E1B-4F70-4964-A407-84C68BE8251C}" type="slidenum">
              <a:rPr lang="it-IT" smtClean="0"/>
              <a:pPr/>
              <a:t>37</a:t>
            </a:fld>
            <a:endParaRPr lang="it-IT"/>
          </a:p>
        </p:txBody>
      </p:sp>
      <p:sp>
        <p:nvSpPr>
          <p:cNvPr id="4" name="CasellaDiTesto 3">
            <a:extLst>
              <a:ext uri="{FF2B5EF4-FFF2-40B4-BE49-F238E27FC236}">
                <a16:creationId xmlns:a16="http://schemas.microsoft.com/office/drawing/2014/main" id="{7C7DB508-2E6F-4A5C-A707-2255F2658F86}"/>
              </a:ext>
            </a:extLst>
          </p:cNvPr>
          <p:cNvSpPr txBox="1"/>
          <p:nvPr/>
        </p:nvSpPr>
        <p:spPr>
          <a:xfrm>
            <a:off x="723420" y="459681"/>
            <a:ext cx="8208912" cy="584775"/>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11. ACCETTARE LA MALATTIA</a:t>
            </a:r>
          </a:p>
        </p:txBody>
      </p:sp>
      <p:sp>
        <p:nvSpPr>
          <p:cNvPr id="5" name="CasellaDiTesto 4">
            <a:extLst>
              <a:ext uri="{FF2B5EF4-FFF2-40B4-BE49-F238E27FC236}">
                <a16:creationId xmlns:a16="http://schemas.microsoft.com/office/drawing/2014/main" id="{960A630F-9E4F-475B-ABE9-C9353645E242}"/>
              </a:ext>
            </a:extLst>
          </p:cNvPr>
          <p:cNvSpPr txBox="1"/>
          <p:nvPr/>
        </p:nvSpPr>
        <p:spPr>
          <a:xfrm>
            <a:off x="723420" y="1699061"/>
            <a:ext cx="8568952" cy="3170099"/>
          </a:xfrm>
          <a:prstGeom prst="rect">
            <a:avLst/>
          </a:prstGeom>
          <a:noFill/>
        </p:spPr>
        <p:txBody>
          <a:bodyPr wrap="square" rtlCol="0">
            <a:spAutoFit/>
          </a:bodyPr>
          <a:lstStyle/>
          <a:p>
            <a:r>
              <a:rPr lang="it-IT" sz="2000" dirty="0"/>
              <a:t>Il caregiver per anni continua a vedere il proprio caro come se non fosse malato: </a:t>
            </a:r>
            <a:r>
              <a:rPr lang="it-IT" sz="2000" b="1" dirty="0"/>
              <a:t>la persona malata di Alzheimer infatti è ancora quella di prima ma anche altro da prima.</a:t>
            </a:r>
            <a:r>
              <a:rPr lang="it-IT" sz="2000" dirty="0"/>
              <a:t> Le sue stranezze dipendono dalla malattia ma anche dal suo carattere, dalla sua storia e dalla situazione del momento.</a:t>
            </a:r>
            <a:br>
              <a:rPr lang="it-IT" sz="2000" dirty="0"/>
            </a:br>
            <a:r>
              <a:rPr lang="it-IT" sz="2000" b="1" dirty="0"/>
              <a:t>Il problema del familiare è di riuscire contemporaneamente ad accettare la malattia e a riconoscere nel malato la persona così com’è: con le radici nella sua storia personale e nei cambiamenti provocati dalla malattia, con le sue capacità e deficit in cui normalità e malattia si confondono</a:t>
            </a:r>
            <a:r>
              <a:rPr lang="it-IT" b="1" dirty="0"/>
              <a:t>.</a:t>
            </a:r>
            <a:endParaRPr lang="it-IT" dirty="0"/>
          </a:p>
        </p:txBody>
      </p:sp>
    </p:spTree>
    <p:extLst>
      <p:ext uri="{BB962C8B-B14F-4D97-AF65-F5344CB8AC3E}">
        <p14:creationId xmlns:p14="http://schemas.microsoft.com/office/powerpoint/2010/main" val="11756189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547B8E04-0E56-43D5-8536-4CFE3DB6689F}"/>
              </a:ext>
            </a:extLst>
          </p:cNvPr>
          <p:cNvSpPr>
            <a:spLocks noGrp="1"/>
          </p:cNvSpPr>
          <p:nvPr>
            <p:ph type="ftr" sz="quarter" idx="11"/>
          </p:nvPr>
        </p:nvSpPr>
        <p:spPr/>
        <p:txBody>
          <a:bodyPr/>
          <a:lstStyle/>
          <a:p>
            <a:r>
              <a:rPr lang="it-IT"/>
              <a:t>Dott.ssa Vissani Fioretti Emilia  Psicologa, specializzanda in Psicoterapia sistemico-relazionale</a:t>
            </a:r>
          </a:p>
        </p:txBody>
      </p:sp>
      <p:sp>
        <p:nvSpPr>
          <p:cNvPr id="3" name="Segnaposto numero diapositiva 2">
            <a:extLst>
              <a:ext uri="{FF2B5EF4-FFF2-40B4-BE49-F238E27FC236}">
                <a16:creationId xmlns:a16="http://schemas.microsoft.com/office/drawing/2014/main" id="{B0D95765-350E-4B76-A542-F33A8AC0819B}"/>
              </a:ext>
            </a:extLst>
          </p:cNvPr>
          <p:cNvSpPr>
            <a:spLocks noGrp="1"/>
          </p:cNvSpPr>
          <p:nvPr>
            <p:ph type="sldNum" sz="quarter" idx="12"/>
          </p:nvPr>
        </p:nvSpPr>
        <p:spPr/>
        <p:txBody>
          <a:bodyPr/>
          <a:lstStyle/>
          <a:p>
            <a:fld id="{E7A41E1B-4F70-4964-A407-84C68BE8251C}" type="slidenum">
              <a:rPr lang="it-IT" smtClean="0"/>
              <a:pPr/>
              <a:t>38</a:t>
            </a:fld>
            <a:endParaRPr lang="it-IT"/>
          </a:p>
        </p:txBody>
      </p:sp>
      <p:sp>
        <p:nvSpPr>
          <p:cNvPr id="4" name="CasellaDiTesto 3">
            <a:extLst>
              <a:ext uri="{FF2B5EF4-FFF2-40B4-BE49-F238E27FC236}">
                <a16:creationId xmlns:a16="http://schemas.microsoft.com/office/drawing/2014/main" id="{D7A42060-24E2-4112-B2DA-D84C6B4E5D93}"/>
              </a:ext>
            </a:extLst>
          </p:cNvPr>
          <p:cNvSpPr txBox="1"/>
          <p:nvPr/>
        </p:nvSpPr>
        <p:spPr>
          <a:xfrm>
            <a:off x="551384" y="260648"/>
            <a:ext cx="9001000" cy="5632311"/>
          </a:xfrm>
          <a:prstGeom prst="rect">
            <a:avLst/>
          </a:prstGeom>
          <a:noFill/>
        </p:spPr>
        <p:txBody>
          <a:bodyPr wrap="square" rtlCol="0">
            <a:spAutoFit/>
          </a:bodyPr>
          <a:lstStyle/>
          <a:p>
            <a:r>
              <a:rPr lang="it-IT" sz="2000" dirty="0"/>
              <a:t>Vediamo un esempio in cui le stranezze del comportamento del malato (i cambiamenti) possono diventare comprensibili se vengono considerati alla luce della sua storia, di quello che è stato e che in parte è ancora (continuità). </a:t>
            </a:r>
          </a:p>
          <a:p>
            <a:endParaRPr lang="it-IT" sz="2000" dirty="0"/>
          </a:p>
          <a:p>
            <a:r>
              <a:rPr lang="it-IT" sz="2000" dirty="0"/>
              <a:t>Un anziano paziente ricoverato in una Residenza per anziani creava non pochi problemi per il suo irresistibile bisogno di camminare in continuazione, senza meta. Un giorno, prendendo spunto dal suo passato di muratore, il medico ha proposto al paziente di andare a vedere i lavori in corso per la ristrutturazione dell’Istituto e di fargli poi un resoconto sull’andamento dei lavori. Il paziente è andato e ha mostrato tanto interesse che per mesi ha continuato ad andare a sedersi di fronte al cantiere e a osservare con aria competente.</a:t>
            </a:r>
          </a:p>
          <a:p>
            <a:br>
              <a:rPr lang="it-IT" sz="2000" dirty="0"/>
            </a:br>
            <a:r>
              <a:rPr lang="it-IT" sz="2000" b="1" dirty="0"/>
              <a:t>Di fronte alla realtà della malattia conviene assumere un atteggiamento positivo e cercare soluzioni adeguate ai nuovi problemi che si pongono. Chi vuole lottare contro la malattia resterà sconfitto e non farà che sprecare le proprie energie.</a:t>
            </a:r>
            <a:endParaRPr lang="it-IT" sz="2000" dirty="0"/>
          </a:p>
        </p:txBody>
      </p:sp>
    </p:spTree>
    <p:extLst>
      <p:ext uri="{BB962C8B-B14F-4D97-AF65-F5344CB8AC3E}">
        <p14:creationId xmlns:p14="http://schemas.microsoft.com/office/powerpoint/2010/main" val="26280896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39D809BB-8EB6-4BA9-B910-89948EDD32AF}"/>
              </a:ext>
            </a:extLst>
          </p:cNvPr>
          <p:cNvSpPr>
            <a:spLocks noGrp="1"/>
          </p:cNvSpPr>
          <p:nvPr>
            <p:ph type="ftr" sz="quarter" idx="11"/>
          </p:nvPr>
        </p:nvSpPr>
        <p:spPr/>
        <p:txBody>
          <a:bodyPr/>
          <a:lstStyle/>
          <a:p>
            <a:r>
              <a:rPr lang="it-IT" dirty="0"/>
              <a:t>Dott.ssa Vissani Fioretti Emilia  Psicologa, specializzanda in Psicoterapia sistemico-relazionale</a:t>
            </a:r>
          </a:p>
        </p:txBody>
      </p:sp>
      <p:sp>
        <p:nvSpPr>
          <p:cNvPr id="3" name="Segnaposto numero diapositiva 2">
            <a:extLst>
              <a:ext uri="{FF2B5EF4-FFF2-40B4-BE49-F238E27FC236}">
                <a16:creationId xmlns:a16="http://schemas.microsoft.com/office/drawing/2014/main" id="{5BE02D14-1572-4AD4-989A-0D412823794E}"/>
              </a:ext>
            </a:extLst>
          </p:cNvPr>
          <p:cNvSpPr>
            <a:spLocks noGrp="1"/>
          </p:cNvSpPr>
          <p:nvPr>
            <p:ph type="sldNum" sz="quarter" idx="12"/>
          </p:nvPr>
        </p:nvSpPr>
        <p:spPr/>
        <p:txBody>
          <a:bodyPr/>
          <a:lstStyle/>
          <a:p>
            <a:fld id="{E7A41E1B-4F70-4964-A407-84C68BE8251C}" type="slidenum">
              <a:rPr lang="it-IT" smtClean="0"/>
              <a:pPr/>
              <a:t>39</a:t>
            </a:fld>
            <a:endParaRPr lang="it-IT"/>
          </a:p>
        </p:txBody>
      </p:sp>
      <p:sp>
        <p:nvSpPr>
          <p:cNvPr id="4" name="CasellaDiTesto 3">
            <a:extLst>
              <a:ext uri="{FF2B5EF4-FFF2-40B4-BE49-F238E27FC236}">
                <a16:creationId xmlns:a16="http://schemas.microsoft.com/office/drawing/2014/main" id="{7C513BCF-C9F3-4D51-AAF8-089A099DE3EA}"/>
              </a:ext>
            </a:extLst>
          </p:cNvPr>
          <p:cNvSpPr txBox="1"/>
          <p:nvPr/>
        </p:nvSpPr>
        <p:spPr>
          <a:xfrm>
            <a:off x="723420" y="459681"/>
            <a:ext cx="8208912" cy="584775"/>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12. OCCUPARSI DEL PROPRIO BENESSERE</a:t>
            </a:r>
          </a:p>
        </p:txBody>
      </p:sp>
      <p:sp>
        <p:nvSpPr>
          <p:cNvPr id="5" name="CasellaDiTesto 4">
            <a:extLst>
              <a:ext uri="{FF2B5EF4-FFF2-40B4-BE49-F238E27FC236}">
                <a16:creationId xmlns:a16="http://schemas.microsoft.com/office/drawing/2014/main" id="{B3ED0AB3-47C1-4861-9D9F-1EAF11C95006}"/>
              </a:ext>
            </a:extLst>
          </p:cNvPr>
          <p:cNvSpPr txBox="1"/>
          <p:nvPr/>
        </p:nvSpPr>
        <p:spPr>
          <a:xfrm>
            <a:off x="723420" y="1988840"/>
            <a:ext cx="8550582" cy="2246769"/>
          </a:xfrm>
          <a:prstGeom prst="rect">
            <a:avLst/>
          </a:prstGeom>
          <a:noFill/>
        </p:spPr>
        <p:txBody>
          <a:bodyPr wrap="square" rtlCol="0">
            <a:spAutoFit/>
          </a:bodyPr>
          <a:lstStyle/>
          <a:p>
            <a:r>
              <a:rPr lang="it-IT" dirty="0"/>
              <a:t> </a:t>
            </a:r>
            <a:r>
              <a:rPr lang="it-IT" sz="2800" dirty="0"/>
              <a:t>Anche gli operatori, oltre agli ospiti, sono portatori di bisogni e desideri: per una buona assistenza è necessario che l’operatore stesso stia bene, sia contento del suo lavoro e sia riconosciuto per quello che fa.</a:t>
            </a:r>
          </a:p>
        </p:txBody>
      </p:sp>
    </p:spTree>
    <p:extLst>
      <p:ext uri="{BB962C8B-B14F-4D97-AF65-F5344CB8AC3E}">
        <p14:creationId xmlns:p14="http://schemas.microsoft.com/office/powerpoint/2010/main" val="160066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5018C0E7-F992-4B35-947B-DF8C96D1A592}"/>
              </a:ext>
            </a:extLst>
          </p:cNvPr>
          <p:cNvSpPr>
            <a:spLocks noGrp="1"/>
          </p:cNvSpPr>
          <p:nvPr>
            <p:ph type="sldNum" sz="quarter" idx="12"/>
          </p:nvPr>
        </p:nvSpPr>
        <p:spPr/>
        <p:txBody>
          <a:bodyPr/>
          <a:lstStyle/>
          <a:p>
            <a:fld id="{E7A41E1B-4F70-4964-A407-84C68BE8251C}" type="slidenum">
              <a:rPr lang="it-IT" smtClean="0"/>
              <a:pPr/>
              <a:t>4</a:t>
            </a:fld>
            <a:endParaRPr lang="it-IT"/>
          </a:p>
        </p:txBody>
      </p:sp>
      <p:sp>
        <p:nvSpPr>
          <p:cNvPr id="4" name="Segnaposto piè di pagina 1">
            <a:extLst>
              <a:ext uri="{FF2B5EF4-FFF2-40B4-BE49-F238E27FC236}">
                <a16:creationId xmlns:a16="http://schemas.microsoft.com/office/drawing/2014/main" id="{40D17256-9F5B-4198-9D42-0F488EB3857C}"/>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5" name="CasellaDiTesto 4">
            <a:extLst>
              <a:ext uri="{FF2B5EF4-FFF2-40B4-BE49-F238E27FC236}">
                <a16:creationId xmlns:a16="http://schemas.microsoft.com/office/drawing/2014/main" id="{508F1075-648F-482B-9119-042FA03F6827}"/>
              </a:ext>
            </a:extLst>
          </p:cNvPr>
          <p:cNvSpPr txBox="1"/>
          <p:nvPr/>
        </p:nvSpPr>
        <p:spPr>
          <a:xfrm>
            <a:off x="1199456" y="666040"/>
            <a:ext cx="8208912" cy="584775"/>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APPROCCIO CAPACITANTE </a:t>
            </a:r>
          </a:p>
        </p:txBody>
      </p:sp>
      <p:sp>
        <p:nvSpPr>
          <p:cNvPr id="6" name="Rettangolo 5">
            <a:extLst>
              <a:ext uri="{FF2B5EF4-FFF2-40B4-BE49-F238E27FC236}">
                <a16:creationId xmlns:a16="http://schemas.microsoft.com/office/drawing/2014/main" id="{AA99C7DA-477A-4F9F-BF54-EB6342B4C604}"/>
              </a:ext>
            </a:extLst>
          </p:cNvPr>
          <p:cNvSpPr/>
          <p:nvPr/>
        </p:nvSpPr>
        <p:spPr>
          <a:xfrm>
            <a:off x="419708" y="1734481"/>
            <a:ext cx="9768408" cy="3539430"/>
          </a:xfrm>
          <a:prstGeom prst="rect">
            <a:avLst/>
          </a:prstGeom>
        </p:spPr>
        <p:txBody>
          <a:bodyPr wrap="square">
            <a:spAutoFit/>
          </a:bodyPr>
          <a:lstStyle/>
          <a:p>
            <a:pPr marL="342900" indent="-342900">
              <a:buFont typeface="Arial" panose="020B0604020202020204" pitchFamily="34" charset="0"/>
              <a:buChar char="•"/>
            </a:pPr>
            <a:endParaRPr lang="it-IT" b="1" dirty="0"/>
          </a:p>
          <a:p>
            <a:pPr marL="342900" indent="-342900">
              <a:buFont typeface="Arial" panose="020B0604020202020204" pitchFamily="34" charset="0"/>
              <a:buChar char="•"/>
            </a:pPr>
            <a:endParaRPr lang="it-IT" b="1" dirty="0"/>
          </a:p>
          <a:p>
            <a:pPr marL="342900" indent="-342900">
              <a:buFont typeface="Arial" panose="020B0604020202020204" pitchFamily="34" charset="0"/>
              <a:buChar char="•"/>
            </a:pPr>
            <a:r>
              <a:rPr lang="it-IT" sz="2400" b="1" dirty="0"/>
              <a:t>Si pone un nuovo obiettivo: l’intervento non parte dal fare ma dal saper ascoltare</a:t>
            </a:r>
          </a:p>
          <a:p>
            <a:pPr marL="342900" indent="-342900">
              <a:buFont typeface="Arial" panose="020B0604020202020204" pitchFamily="34" charset="0"/>
              <a:buChar char="•"/>
            </a:pPr>
            <a:endParaRPr lang="it-IT" sz="2400" b="1" dirty="0"/>
          </a:p>
          <a:p>
            <a:pPr marL="342900" indent="-342900">
              <a:buFont typeface="Arial" panose="020B0604020202020204" pitchFamily="34" charset="0"/>
              <a:buChar char="•"/>
            </a:pPr>
            <a:endParaRPr lang="it-IT" sz="2400" b="1" dirty="0"/>
          </a:p>
          <a:p>
            <a:pPr marL="342900" indent="-342900">
              <a:buFont typeface="Arial" panose="020B0604020202020204" pitchFamily="34" charset="0"/>
              <a:buChar char="•"/>
            </a:pPr>
            <a:r>
              <a:rPr lang="it-IT" sz="2400" b="1" dirty="0"/>
              <a:t>L’operatore cerca di cogliere il messaggio mandato dall’anziano nel momento in cui si manifesta, così come si manifesta. Non interrompe, non corregge, non giudica.</a:t>
            </a:r>
          </a:p>
          <a:p>
            <a:pPr marL="342900" indent="-342900">
              <a:buFont typeface="Arial" panose="020B0604020202020204" pitchFamily="34" charset="0"/>
              <a:buChar char="•"/>
            </a:pPr>
            <a:endParaRPr lang="it-IT" sz="2000" u="sng" dirty="0"/>
          </a:p>
        </p:txBody>
      </p:sp>
    </p:spTree>
    <p:extLst>
      <p:ext uri="{BB962C8B-B14F-4D97-AF65-F5344CB8AC3E}">
        <p14:creationId xmlns:p14="http://schemas.microsoft.com/office/powerpoint/2010/main" val="211911508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3ADBF223-7805-4B3F-8055-D42A5AE3A67A}"/>
              </a:ext>
            </a:extLst>
          </p:cNvPr>
          <p:cNvSpPr>
            <a:spLocks noGrp="1"/>
          </p:cNvSpPr>
          <p:nvPr>
            <p:ph type="sldNum" sz="quarter" idx="12"/>
          </p:nvPr>
        </p:nvSpPr>
        <p:spPr/>
        <p:txBody>
          <a:bodyPr/>
          <a:lstStyle/>
          <a:p>
            <a:fld id="{E7A41E1B-4F70-4964-A407-84C68BE8251C}" type="slidenum">
              <a:rPr lang="it-IT" smtClean="0"/>
              <a:pPr/>
              <a:t>40</a:t>
            </a:fld>
            <a:endParaRPr lang="it-IT"/>
          </a:p>
        </p:txBody>
      </p:sp>
      <p:sp>
        <p:nvSpPr>
          <p:cNvPr id="4" name="Segnaposto piè di pagina 1">
            <a:extLst>
              <a:ext uri="{FF2B5EF4-FFF2-40B4-BE49-F238E27FC236}">
                <a16:creationId xmlns:a16="http://schemas.microsoft.com/office/drawing/2014/main" id="{47B99012-BD4D-45FC-A0CD-B6999C60F316}"/>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5" name="CasellaDiTesto 4">
            <a:extLst>
              <a:ext uri="{FF2B5EF4-FFF2-40B4-BE49-F238E27FC236}">
                <a16:creationId xmlns:a16="http://schemas.microsoft.com/office/drawing/2014/main" id="{3D939CC5-0053-4DC7-895B-47EDECFA72D2}"/>
              </a:ext>
            </a:extLst>
          </p:cNvPr>
          <p:cNvSpPr txBox="1"/>
          <p:nvPr/>
        </p:nvSpPr>
        <p:spPr>
          <a:xfrm>
            <a:off x="1128313" y="378242"/>
            <a:ext cx="8208912" cy="1077218"/>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LA RELAZIONE TRA OSPITE ED OPERATORE </a:t>
            </a:r>
          </a:p>
        </p:txBody>
      </p:sp>
      <p:sp>
        <p:nvSpPr>
          <p:cNvPr id="6" name="CasellaDiTesto 5">
            <a:extLst>
              <a:ext uri="{FF2B5EF4-FFF2-40B4-BE49-F238E27FC236}">
                <a16:creationId xmlns:a16="http://schemas.microsoft.com/office/drawing/2014/main" id="{DD16FBF4-B958-41A9-A4FF-C213307F0B82}"/>
              </a:ext>
            </a:extLst>
          </p:cNvPr>
          <p:cNvSpPr txBox="1"/>
          <p:nvPr/>
        </p:nvSpPr>
        <p:spPr>
          <a:xfrm>
            <a:off x="1065090" y="1809003"/>
            <a:ext cx="8208912" cy="3754874"/>
          </a:xfrm>
          <a:prstGeom prst="rect">
            <a:avLst/>
          </a:prstGeom>
          <a:noFill/>
        </p:spPr>
        <p:txBody>
          <a:bodyPr wrap="square" rtlCol="0">
            <a:spAutoFit/>
          </a:bodyPr>
          <a:lstStyle/>
          <a:p>
            <a:pPr marL="285750" indent="-285750">
              <a:buFont typeface="Arial" panose="020B0604020202020204" pitchFamily="34" charset="0"/>
              <a:buChar char="•"/>
            </a:pPr>
            <a:r>
              <a:rPr lang="it-IT" sz="2000" dirty="0"/>
              <a:t>Allo stabilirsi di questa relazione contribuiscono in modo variabile sia il linguaggio verbale che quello non verbale e para verbale</a:t>
            </a:r>
          </a:p>
          <a:p>
            <a:endParaRPr lang="it-IT" sz="2000" dirty="0"/>
          </a:p>
          <a:p>
            <a:pPr marL="285750" indent="-285750">
              <a:buFont typeface="Arial" panose="020B0604020202020204" pitchFamily="34" charset="0"/>
              <a:buChar char="•"/>
            </a:pPr>
            <a:r>
              <a:rPr lang="it-IT" sz="2000" dirty="0"/>
              <a:t>Quando il malato è poco deteriorato l'importanza delle parole risulta preminente, quando la malattia è in stadio avanzato il linguaggio non verbale e para verbale assumono una maggiore importanza nel caratterizzare la relazione</a:t>
            </a:r>
          </a:p>
          <a:p>
            <a:endParaRPr lang="it-IT" sz="2000" dirty="0"/>
          </a:p>
          <a:p>
            <a:pPr marL="285750" indent="-285750">
              <a:buFont typeface="Arial" panose="020B0604020202020204" pitchFamily="34" charset="0"/>
              <a:buChar char="•"/>
            </a:pPr>
            <a:r>
              <a:rPr lang="it-IT" sz="2000" dirty="0"/>
              <a:t>L'atteggiamento disponibile e accogliente, il tono di voce pacato, il ritmo lento dello svolgersi della conversazione, sono tutti elementi che contribuiscono a stabilire una relazione terapeutica favorevole. </a:t>
            </a:r>
          </a:p>
          <a:p>
            <a:pPr marL="285750" indent="-285750">
              <a:buFont typeface="Arial" panose="020B0604020202020204" pitchFamily="34" charset="0"/>
              <a:buChar char="•"/>
            </a:pPr>
            <a:endParaRPr lang="it-IT" dirty="0"/>
          </a:p>
        </p:txBody>
      </p:sp>
    </p:spTree>
    <p:extLst>
      <p:ext uri="{BB962C8B-B14F-4D97-AF65-F5344CB8AC3E}">
        <p14:creationId xmlns:p14="http://schemas.microsoft.com/office/powerpoint/2010/main" val="12636843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FD045689-88AC-4B27-845F-70CC3AD4B4D5}"/>
              </a:ext>
            </a:extLst>
          </p:cNvPr>
          <p:cNvSpPr>
            <a:spLocks noGrp="1"/>
          </p:cNvSpPr>
          <p:nvPr>
            <p:ph type="sldNum" sz="quarter" idx="12"/>
          </p:nvPr>
        </p:nvSpPr>
        <p:spPr/>
        <p:txBody>
          <a:bodyPr/>
          <a:lstStyle/>
          <a:p>
            <a:fld id="{E7A41E1B-4F70-4964-A407-84C68BE8251C}" type="slidenum">
              <a:rPr lang="it-IT" smtClean="0"/>
              <a:pPr/>
              <a:t>41</a:t>
            </a:fld>
            <a:endParaRPr lang="it-IT"/>
          </a:p>
        </p:txBody>
      </p:sp>
      <p:sp>
        <p:nvSpPr>
          <p:cNvPr id="5" name="CasellaDiTesto 4">
            <a:extLst>
              <a:ext uri="{FF2B5EF4-FFF2-40B4-BE49-F238E27FC236}">
                <a16:creationId xmlns:a16="http://schemas.microsoft.com/office/drawing/2014/main" id="{3E9C31CE-C480-4C04-B676-C45932655769}"/>
              </a:ext>
            </a:extLst>
          </p:cNvPr>
          <p:cNvSpPr txBox="1"/>
          <p:nvPr/>
        </p:nvSpPr>
        <p:spPr>
          <a:xfrm>
            <a:off x="938754" y="446785"/>
            <a:ext cx="8208912" cy="1077218"/>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APPROCCIO CAPACITANTE E PREVENZIONE DELLA CONTENZIONE </a:t>
            </a:r>
          </a:p>
        </p:txBody>
      </p:sp>
      <p:sp>
        <p:nvSpPr>
          <p:cNvPr id="6" name="Segnaposto piè di pagina 1">
            <a:extLst>
              <a:ext uri="{FF2B5EF4-FFF2-40B4-BE49-F238E27FC236}">
                <a16:creationId xmlns:a16="http://schemas.microsoft.com/office/drawing/2014/main" id="{4E5A0329-A167-4E94-BB66-25C9010325FA}"/>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7" name="CasellaDiTesto 6">
            <a:extLst>
              <a:ext uri="{FF2B5EF4-FFF2-40B4-BE49-F238E27FC236}">
                <a16:creationId xmlns:a16="http://schemas.microsoft.com/office/drawing/2014/main" id="{B25DE406-7A98-4F6F-9C7C-67AC58DB1A56}"/>
              </a:ext>
            </a:extLst>
          </p:cNvPr>
          <p:cNvSpPr txBox="1"/>
          <p:nvPr/>
        </p:nvSpPr>
        <p:spPr>
          <a:xfrm>
            <a:off x="767408" y="2286792"/>
            <a:ext cx="8928992" cy="3016210"/>
          </a:xfrm>
          <a:prstGeom prst="rect">
            <a:avLst/>
          </a:prstGeom>
          <a:noFill/>
        </p:spPr>
        <p:txBody>
          <a:bodyPr wrap="square" rtlCol="0">
            <a:spAutoFit/>
          </a:bodyPr>
          <a:lstStyle/>
          <a:p>
            <a:r>
              <a:rPr lang="it-IT" sz="2800" dirty="0"/>
              <a:t>Per i disturbi comportamentali</a:t>
            </a:r>
          </a:p>
          <a:p>
            <a:endParaRPr lang="it-IT" dirty="0"/>
          </a:p>
          <a:p>
            <a:pPr marL="285750" indent="-285750">
              <a:buFont typeface="Arial" panose="020B0604020202020204" pitchFamily="34" charset="0"/>
              <a:buChar char="•"/>
            </a:pPr>
            <a:r>
              <a:rPr lang="it-IT" sz="3600" dirty="0"/>
              <a:t>Contenzione ambientale </a:t>
            </a:r>
          </a:p>
          <a:p>
            <a:pPr marL="285750" indent="-285750">
              <a:buFont typeface="Arial" panose="020B0604020202020204" pitchFamily="34" charset="0"/>
              <a:buChar char="•"/>
            </a:pPr>
            <a:r>
              <a:rPr lang="it-IT" sz="3600" dirty="0"/>
              <a:t>Contenzione fisica </a:t>
            </a:r>
          </a:p>
          <a:p>
            <a:pPr marL="285750" indent="-285750">
              <a:buFont typeface="Arial" panose="020B0604020202020204" pitchFamily="34" charset="0"/>
              <a:buChar char="•"/>
            </a:pPr>
            <a:r>
              <a:rPr lang="it-IT" sz="3600" dirty="0"/>
              <a:t>Contenzione chimica </a:t>
            </a:r>
          </a:p>
          <a:p>
            <a:pPr marL="285750" indent="-285750">
              <a:buFont typeface="Arial" panose="020B0604020202020204" pitchFamily="34" charset="0"/>
              <a:buChar char="•"/>
            </a:pPr>
            <a:r>
              <a:rPr lang="it-IT" sz="3600" dirty="0"/>
              <a:t>Prevenzione </a:t>
            </a:r>
          </a:p>
        </p:txBody>
      </p:sp>
    </p:spTree>
    <p:extLst>
      <p:ext uri="{BB962C8B-B14F-4D97-AF65-F5344CB8AC3E}">
        <p14:creationId xmlns:p14="http://schemas.microsoft.com/office/powerpoint/2010/main" val="14055711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23F78DFE-EF3D-4431-A26D-EF1885AF4FC2}"/>
              </a:ext>
            </a:extLst>
          </p:cNvPr>
          <p:cNvSpPr>
            <a:spLocks noGrp="1"/>
          </p:cNvSpPr>
          <p:nvPr>
            <p:ph type="sldNum" sz="quarter" idx="12"/>
          </p:nvPr>
        </p:nvSpPr>
        <p:spPr/>
        <p:txBody>
          <a:bodyPr/>
          <a:lstStyle/>
          <a:p>
            <a:fld id="{E7A41E1B-4F70-4964-A407-84C68BE8251C}" type="slidenum">
              <a:rPr lang="it-IT" smtClean="0"/>
              <a:pPr/>
              <a:t>42</a:t>
            </a:fld>
            <a:endParaRPr lang="it-IT"/>
          </a:p>
        </p:txBody>
      </p:sp>
      <p:sp>
        <p:nvSpPr>
          <p:cNvPr id="4" name="Segnaposto piè di pagina 1">
            <a:extLst>
              <a:ext uri="{FF2B5EF4-FFF2-40B4-BE49-F238E27FC236}">
                <a16:creationId xmlns:a16="http://schemas.microsoft.com/office/drawing/2014/main" id="{040320D3-43CF-4EC5-892F-652C445344C7}"/>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5" name="CasellaDiTesto 4">
            <a:extLst>
              <a:ext uri="{FF2B5EF4-FFF2-40B4-BE49-F238E27FC236}">
                <a16:creationId xmlns:a16="http://schemas.microsoft.com/office/drawing/2014/main" id="{0107B02E-CE1A-4D0A-8783-471794A407C9}"/>
              </a:ext>
            </a:extLst>
          </p:cNvPr>
          <p:cNvSpPr txBox="1"/>
          <p:nvPr/>
        </p:nvSpPr>
        <p:spPr>
          <a:xfrm>
            <a:off x="756584" y="1515238"/>
            <a:ext cx="9145016" cy="4154984"/>
          </a:xfrm>
          <a:prstGeom prst="rect">
            <a:avLst/>
          </a:prstGeom>
          <a:noFill/>
        </p:spPr>
        <p:txBody>
          <a:bodyPr wrap="square" rtlCol="0">
            <a:spAutoFit/>
          </a:bodyPr>
          <a:lstStyle/>
          <a:p>
            <a:pPr marL="285750" indent="-285750">
              <a:buFont typeface="Arial" panose="020B0604020202020204" pitchFamily="34" charset="0"/>
              <a:buChar char="•"/>
            </a:pPr>
            <a:r>
              <a:rPr lang="it-IT" sz="2400" dirty="0"/>
              <a:t>Il disagio </a:t>
            </a:r>
          </a:p>
          <a:p>
            <a:pPr marL="285750" indent="-285750">
              <a:buFont typeface="Arial" panose="020B0604020202020204" pitchFamily="34" charset="0"/>
              <a:buChar char="•"/>
            </a:pPr>
            <a:endParaRPr lang="it-IT" sz="2400" dirty="0"/>
          </a:p>
          <a:p>
            <a:pPr marL="285750" indent="-285750">
              <a:buFont typeface="Arial" panose="020B0604020202020204" pitchFamily="34" charset="0"/>
              <a:buChar char="•"/>
            </a:pPr>
            <a:r>
              <a:rPr lang="it-IT" sz="2400" dirty="0"/>
              <a:t>Contenzione come soluzione dei problemi </a:t>
            </a:r>
          </a:p>
          <a:p>
            <a:pPr marL="285750" indent="-285750">
              <a:buFont typeface="Arial" panose="020B0604020202020204" pitchFamily="34" charset="0"/>
              <a:buChar char="•"/>
            </a:pPr>
            <a:endParaRPr lang="it-IT" sz="2400" dirty="0"/>
          </a:p>
          <a:p>
            <a:pPr marL="285750" indent="-285750">
              <a:buFont typeface="Arial" panose="020B0604020202020204" pitchFamily="34" charset="0"/>
              <a:buChar char="•"/>
            </a:pPr>
            <a:r>
              <a:rPr lang="it-IT" sz="2400" dirty="0"/>
              <a:t> Routine </a:t>
            </a:r>
          </a:p>
          <a:p>
            <a:pPr marL="285750" indent="-285750">
              <a:buFont typeface="Arial" panose="020B0604020202020204" pitchFamily="34" charset="0"/>
              <a:buChar char="•"/>
            </a:pPr>
            <a:endParaRPr lang="it-IT" sz="2400" dirty="0"/>
          </a:p>
          <a:p>
            <a:pPr marL="285750" indent="-285750">
              <a:buFont typeface="Arial" panose="020B0604020202020204" pitchFamily="34" charset="0"/>
              <a:buChar char="•"/>
            </a:pPr>
            <a:r>
              <a:rPr lang="it-IT" sz="2400" dirty="0"/>
              <a:t>Le conseguenze evidenti e non evidenti </a:t>
            </a:r>
          </a:p>
          <a:p>
            <a:pPr marL="285750" indent="-285750">
              <a:buFont typeface="Arial" panose="020B0604020202020204" pitchFamily="34" charset="0"/>
              <a:buChar char="•"/>
            </a:pPr>
            <a:endParaRPr lang="it-IT" sz="2400" dirty="0"/>
          </a:p>
          <a:p>
            <a:pPr marL="285750" indent="-285750">
              <a:buFont typeface="Arial" panose="020B0604020202020204" pitchFamily="34" charset="0"/>
              <a:buChar char="•"/>
            </a:pPr>
            <a:r>
              <a:rPr lang="it-IT" sz="2400" dirty="0"/>
              <a:t>RSA senza contenzione </a:t>
            </a:r>
          </a:p>
          <a:p>
            <a:pPr marL="285750" indent="-285750">
              <a:buFont typeface="Arial" panose="020B0604020202020204" pitchFamily="34" charset="0"/>
              <a:buChar char="•"/>
            </a:pPr>
            <a:endParaRPr lang="it-IT" sz="2400" dirty="0"/>
          </a:p>
          <a:p>
            <a:pPr marL="285750" indent="-285750">
              <a:buFont typeface="Arial" panose="020B0604020202020204" pitchFamily="34" charset="0"/>
              <a:buChar char="•"/>
            </a:pPr>
            <a:r>
              <a:rPr lang="it-IT" sz="2400" dirty="0"/>
              <a:t>La ricerca di vie d’uscita</a:t>
            </a:r>
          </a:p>
        </p:txBody>
      </p:sp>
      <p:sp>
        <p:nvSpPr>
          <p:cNvPr id="6" name="CasellaDiTesto 5">
            <a:extLst>
              <a:ext uri="{FF2B5EF4-FFF2-40B4-BE49-F238E27FC236}">
                <a16:creationId xmlns:a16="http://schemas.microsoft.com/office/drawing/2014/main" id="{5D3FCA20-5A74-46CF-BD27-DA7E6ED20773}"/>
              </a:ext>
            </a:extLst>
          </p:cNvPr>
          <p:cNvSpPr txBox="1"/>
          <p:nvPr/>
        </p:nvSpPr>
        <p:spPr>
          <a:xfrm>
            <a:off x="938754" y="446785"/>
            <a:ext cx="8208912" cy="584775"/>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I PROBLEMI </a:t>
            </a:r>
          </a:p>
        </p:txBody>
      </p:sp>
    </p:spTree>
    <p:extLst>
      <p:ext uri="{BB962C8B-B14F-4D97-AF65-F5344CB8AC3E}">
        <p14:creationId xmlns:p14="http://schemas.microsoft.com/office/powerpoint/2010/main" val="22418608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876DC856-F5CC-40BA-848B-D86E00815FDA}"/>
              </a:ext>
            </a:extLst>
          </p:cNvPr>
          <p:cNvSpPr>
            <a:spLocks noGrp="1"/>
          </p:cNvSpPr>
          <p:nvPr>
            <p:ph type="sldNum" sz="quarter" idx="12"/>
          </p:nvPr>
        </p:nvSpPr>
        <p:spPr/>
        <p:txBody>
          <a:bodyPr/>
          <a:lstStyle/>
          <a:p>
            <a:fld id="{E7A41E1B-4F70-4964-A407-84C68BE8251C}" type="slidenum">
              <a:rPr lang="it-IT" smtClean="0"/>
              <a:pPr/>
              <a:t>43</a:t>
            </a:fld>
            <a:endParaRPr lang="it-IT"/>
          </a:p>
        </p:txBody>
      </p:sp>
      <p:sp>
        <p:nvSpPr>
          <p:cNvPr id="6" name="Segnaposto piè di pagina 1">
            <a:extLst>
              <a:ext uri="{FF2B5EF4-FFF2-40B4-BE49-F238E27FC236}">
                <a16:creationId xmlns:a16="http://schemas.microsoft.com/office/drawing/2014/main" id="{1726B74F-9486-4F08-9A48-0AED4C742A31}"/>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8" name="CasellaDiTesto 7">
            <a:extLst>
              <a:ext uri="{FF2B5EF4-FFF2-40B4-BE49-F238E27FC236}">
                <a16:creationId xmlns:a16="http://schemas.microsoft.com/office/drawing/2014/main" id="{299051D1-3388-409C-B16F-7F34D69F30E7}"/>
              </a:ext>
            </a:extLst>
          </p:cNvPr>
          <p:cNvSpPr txBox="1"/>
          <p:nvPr/>
        </p:nvSpPr>
        <p:spPr>
          <a:xfrm>
            <a:off x="938754" y="446785"/>
            <a:ext cx="8208912" cy="1077218"/>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CONTENZIONE COME SOLUZIONE DEI PROBLEMI  </a:t>
            </a:r>
          </a:p>
        </p:txBody>
      </p:sp>
      <p:sp>
        <p:nvSpPr>
          <p:cNvPr id="9" name="CasellaDiTesto 8">
            <a:extLst>
              <a:ext uri="{FF2B5EF4-FFF2-40B4-BE49-F238E27FC236}">
                <a16:creationId xmlns:a16="http://schemas.microsoft.com/office/drawing/2014/main" id="{DFD47D89-30D7-4596-96F3-92BEBE913E5B}"/>
              </a:ext>
            </a:extLst>
          </p:cNvPr>
          <p:cNvSpPr txBox="1"/>
          <p:nvPr/>
        </p:nvSpPr>
        <p:spPr>
          <a:xfrm>
            <a:off x="767408" y="2132856"/>
            <a:ext cx="8856984" cy="3539430"/>
          </a:xfrm>
          <a:prstGeom prst="rect">
            <a:avLst/>
          </a:prstGeom>
          <a:noFill/>
        </p:spPr>
        <p:txBody>
          <a:bodyPr wrap="square" rtlCol="0">
            <a:spAutoFit/>
          </a:bodyPr>
          <a:lstStyle/>
          <a:p>
            <a:pPr marL="285750" indent="-285750">
              <a:buFont typeface="Arial" panose="020B0604020202020204" pitchFamily="34" charset="0"/>
              <a:buChar char="•"/>
            </a:pPr>
            <a:r>
              <a:rPr lang="it-IT" sz="2800" dirty="0"/>
              <a:t>La più rapida </a:t>
            </a:r>
          </a:p>
          <a:p>
            <a:pPr marL="285750" indent="-285750">
              <a:buFont typeface="Arial" panose="020B0604020202020204" pitchFamily="34" charset="0"/>
              <a:buChar char="•"/>
            </a:pPr>
            <a:endParaRPr lang="it-IT" sz="2800" dirty="0"/>
          </a:p>
          <a:p>
            <a:pPr marL="285750" indent="-285750">
              <a:buFont typeface="Arial" panose="020B0604020202020204" pitchFamily="34" charset="0"/>
              <a:buChar char="•"/>
            </a:pPr>
            <a:r>
              <a:rPr lang="it-IT" sz="2800" dirty="0"/>
              <a:t>La più conosciuta</a:t>
            </a:r>
          </a:p>
          <a:p>
            <a:pPr marL="285750" indent="-285750">
              <a:buFont typeface="Arial" panose="020B0604020202020204" pitchFamily="34" charset="0"/>
              <a:buChar char="•"/>
            </a:pPr>
            <a:endParaRPr lang="it-IT" sz="2800" dirty="0"/>
          </a:p>
          <a:p>
            <a:pPr marL="285750" indent="-285750">
              <a:buFont typeface="Arial" panose="020B0604020202020204" pitchFamily="34" charset="0"/>
              <a:buChar char="•"/>
            </a:pPr>
            <a:r>
              <a:rPr lang="it-IT" sz="2800" dirty="0"/>
              <a:t>Diventa routine prescriverla e mantenerla, dimenticare le sue conseguenze </a:t>
            </a:r>
          </a:p>
          <a:p>
            <a:pPr marL="285750" indent="-285750">
              <a:buFont typeface="Arial" panose="020B0604020202020204" pitchFamily="34" charset="0"/>
              <a:buChar char="•"/>
            </a:pPr>
            <a:endParaRPr lang="it-IT" sz="2800" dirty="0"/>
          </a:p>
          <a:p>
            <a:pPr marL="285750" indent="-285750">
              <a:buFont typeface="Arial" panose="020B0604020202020204" pitchFamily="34" charset="0"/>
              <a:buChar char="•"/>
            </a:pPr>
            <a:r>
              <a:rPr lang="it-IT" sz="2800" dirty="0"/>
              <a:t>La più efficace?</a:t>
            </a:r>
          </a:p>
        </p:txBody>
      </p:sp>
    </p:spTree>
    <p:extLst>
      <p:ext uri="{BB962C8B-B14F-4D97-AF65-F5344CB8AC3E}">
        <p14:creationId xmlns:p14="http://schemas.microsoft.com/office/powerpoint/2010/main" val="364048629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4CB1C422-E252-4801-B9C3-B73246C0B477}"/>
              </a:ext>
            </a:extLst>
          </p:cNvPr>
          <p:cNvSpPr>
            <a:spLocks noGrp="1"/>
          </p:cNvSpPr>
          <p:nvPr>
            <p:ph type="sldNum" sz="quarter" idx="12"/>
          </p:nvPr>
        </p:nvSpPr>
        <p:spPr/>
        <p:txBody>
          <a:bodyPr/>
          <a:lstStyle/>
          <a:p>
            <a:fld id="{E7A41E1B-4F70-4964-A407-84C68BE8251C}" type="slidenum">
              <a:rPr lang="it-IT" smtClean="0"/>
              <a:pPr/>
              <a:t>44</a:t>
            </a:fld>
            <a:endParaRPr lang="it-IT"/>
          </a:p>
        </p:txBody>
      </p:sp>
      <p:sp>
        <p:nvSpPr>
          <p:cNvPr id="4" name="Segnaposto piè di pagina 1">
            <a:extLst>
              <a:ext uri="{FF2B5EF4-FFF2-40B4-BE49-F238E27FC236}">
                <a16:creationId xmlns:a16="http://schemas.microsoft.com/office/drawing/2014/main" id="{68A70F4F-CF47-4C66-BC03-9FA0569AC628}"/>
              </a:ext>
            </a:extLst>
          </p:cNvPr>
          <p:cNvSpPr>
            <a:spLocks noGrp="1"/>
          </p:cNvSpPr>
          <p:nvPr>
            <p:ph type="ftr" sz="quarter" idx="11"/>
          </p:nvPr>
        </p:nvSpPr>
        <p:spPr>
          <a:xfrm>
            <a:off x="767408" y="622392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5" name="CasellaDiTesto 4">
            <a:extLst>
              <a:ext uri="{FF2B5EF4-FFF2-40B4-BE49-F238E27FC236}">
                <a16:creationId xmlns:a16="http://schemas.microsoft.com/office/drawing/2014/main" id="{6BD9E89F-F03A-4095-8093-106953AC5E64}"/>
              </a:ext>
            </a:extLst>
          </p:cNvPr>
          <p:cNvSpPr txBox="1"/>
          <p:nvPr/>
        </p:nvSpPr>
        <p:spPr>
          <a:xfrm>
            <a:off x="938754" y="446785"/>
            <a:ext cx="8208912" cy="1077218"/>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LE CONSEGUENZE PIU’ EVIDENTI E MENO EVIDENTI</a:t>
            </a:r>
          </a:p>
        </p:txBody>
      </p:sp>
      <p:sp>
        <p:nvSpPr>
          <p:cNvPr id="6" name="CasellaDiTesto 5">
            <a:extLst>
              <a:ext uri="{FF2B5EF4-FFF2-40B4-BE49-F238E27FC236}">
                <a16:creationId xmlns:a16="http://schemas.microsoft.com/office/drawing/2014/main" id="{011E3D71-FD21-4670-8B0F-AA752A0F3B38}"/>
              </a:ext>
            </a:extLst>
          </p:cNvPr>
          <p:cNvSpPr txBox="1"/>
          <p:nvPr/>
        </p:nvSpPr>
        <p:spPr>
          <a:xfrm>
            <a:off x="957022" y="2048683"/>
            <a:ext cx="8613630" cy="3970318"/>
          </a:xfrm>
          <a:prstGeom prst="rect">
            <a:avLst/>
          </a:prstGeom>
          <a:noFill/>
        </p:spPr>
        <p:txBody>
          <a:bodyPr wrap="square" rtlCol="0">
            <a:spAutoFit/>
          </a:bodyPr>
          <a:lstStyle/>
          <a:p>
            <a:r>
              <a:rPr lang="it-IT" sz="2400" b="1" dirty="0"/>
              <a:t>PIU’ EVIDENTI</a:t>
            </a:r>
          </a:p>
          <a:p>
            <a:endParaRPr lang="it-IT" sz="2400" b="1" dirty="0"/>
          </a:p>
          <a:p>
            <a:pPr marL="285750" indent="-285750">
              <a:buFont typeface="Arial" panose="020B0604020202020204" pitchFamily="34" charset="0"/>
              <a:buChar char="•"/>
            </a:pPr>
            <a:r>
              <a:rPr lang="it-IT" sz="2400" dirty="0"/>
              <a:t>Urla, insulti, pugni… </a:t>
            </a:r>
          </a:p>
          <a:p>
            <a:endParaRPr lang="it-IT" dirty="0"/>
          </a:p>
          <a:p>
            <a:r>
              <a:rPr lang="it-IT" sz="2400" b="1" dirty="0"/>
              <a:t>MENO EVIDENTI</a:t>
            </a:r>
            <a:r>
              <a:rPr lang="it-IT" dirty="0"/>
              <a:t> </a:t>
            </a:r>
          </a:p>
          <a:p>
            <a:endParaRPr lang="it-IT" dirty="0"/>
          </a:p>
          <a:p>
            <a:pPr marL="285750" indent="-285750">
              <a:buFont typeface="Arial" panose="020B0604020202020204" pitchFamily="34" charset="0"/>
              <a:buChar char="•"/>
            </a:pPr>
            <a:r>
              <a:rPr lang="it-IT" sz="2400" dirty="0"/>
              <a:t>Rassegnazione o Chiusura in se stessi</a:t>
            </a:r>
          </a:p>
          <a:p>
            <a:pPr marL="285750" indent="-285750">
              <a:buFont typeface="Arial" panose="020B0604020202020204" pitchFamily="34" charset="0"/>
              <a:buChar char="•"/>
            </a:pPr>
            <a:r>
              <a:rPr lang="it-IT" sz="2400" dirty="0"/>
              <a:t>Sfiducia, demotivazione </a:t>
            </a:r>
          </a:p>
          <a:p>
            <a:pPr marL="285750" indent="-285750">
              <a:buFont typeface="Arial" panose="020B0604020202020204" pitchFamily="34" charset="0"/>
              <a:buChar char="•"/>
            </a:pPr>
            <a:r>
              <a:rPr lang="it-IT" sz="2400" dirty="0"/>
              <a:t>Perdita dell’autonomia</a:t>
            </a:r>
          </a:p>
          <a:p>
            <a:pPr marL="285750" indent="-285750">
              <a:buFont typeface="Arial" panose="020B0604020202020204" pitchFamily="34" charset="0"/>
              <a:buChar char="•"/>
            </a:pPr>
            <a:r>
              <a:rPr lang="it-IT" sz="2400" dirty="0"/>
              <a:t>Non collaborazione, apatia </a:t>
            </a:r>
          </a:p>
          <a:p>
            <a:pPr marL="285750" indent="-285750">
              <a:buFont typeface="Arial" panose="020B0604020202020204" pitchFamily="34" charset="0"/>
              <a:buChar char="•"/>
            </a:pPr>
            <a:r>
              <a:rPr lang="it-IT" sz="2400" dirty="0"/>
              <a:t>Aumento di cadute o Aumento di traumi gravi</a:t>
            </a:r>
          </a:p>
        </p:txBody>
      </p:sp>
    </p:spTree>
    <p:extLst>
      <p:ext uri="{BB962C8B-B14F-4D97-AF65-F5344CB8AC3E}">
        <p14:creationId xmlns:p14="http://schemas.microsoft.com/office/powerpoint/2010/main" val="30081982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2B8096DF-CBAE-47D2-911A-0CA208ED80F8}"/>
              </a:ext>
            </a:extLst>
          </p:cNvPr>
          <p:cNvSpPr>
            <a:spLocks noGrp="1"/>
          </p:cNvSpPr>
          <p:nvPr>
            <p:ph type="sldNum" sz="quarter" idx="12"/>
          </p:nvPr>
        </p:nvSpPr>
        <p:spPr/>
        <p:txBody>
          <a:bodyPr/>
          <a:lstStyle/>
          <a:p>
            <a:fld id="{E7A41E1B-4F70-4964-A407-84C68BE8251C}" type="slidenum">
              <a:rPr lang="it-IT" smtClean="0"/>
              <a:pPr/>
              <a:t>45</a:t>
            </a:fld>
            <a:endParaRPr lang="it-IT"/>
          </a:p>
        </p:txBody>
      </p:sp>
      <p:sp>
        <p:nvSpPr>
          <p:cNvPr id="4" name="Segnaposto piè di pagina 1">
            <a:extLst>
              <a:ext uri="{FF2B5EF4-FFF2-40B4-BE49-F238E27FC236}">
                <a16:creationId xmlns:a16="http://schemas.microsoft.com/office/drawing/2014/main" id="{DA941909-F96C-42C8-9827-4A836798833A}"/>
              </a:ext>
            </a:extLst>
          </p:cNvPr>
          <p:cNvSpPr>
            <a:spLocks noGrp="1"/>
          </p:cNvSpPr>
          <p:nvPr>
            <p:ph type="ftr" sz="quarter" idx="11"/>
          </p:nvPr>
        </p:nvSpPr>
        <p:spPr>
          <a:xfrm>
            <a:off x="767408" y="622392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5" name="CasellaDiTesto 4">
            <a:extLst>
              <a:ext uri="{FF2B5EF4-FFF2-40B4-BE49-F238E27FC236}">
                <a16:creationId xmlns:a16="http://schemas.microsoft.com/office/drawing/2014/main" id="{C7342A63-46D4-47C1-B963-0741214966D5}"/>
              </a:ext>
            </a:extLst>
          </p:cNvPr>
          <p:cNvSpPr txBox="1"/>
          <p:nvPr/>
        </p:nvSpPr>
        <p:spPr>
          <a:xfrm>
            <a:off x="938754" y="446785"/>
            <a:ext cx="8208912" cy="584775"/>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ESEMPI DI DISTURBI COMPORTAMENTALI</a:t>
            </a:r>
          </a:p>
        </p:txBody>
      </p:sp>
      <p:sp>
        <p:nvSpPr>
          <p:cNvPr id="8" name="CasellaDiTesto 7">
            <a:extLst>
              <a:ext uri="{FF2B5EF4-FFF2-40B4-BE49-F238E27FC236}">
                <a16:creationId xmlns:a16="http://schemas.microsoft.com/office/drawing/2014/main" id="{61F6C692-DC7E-4A26-B7AE-B246BEE0CEA5}"/>
              </a:ext>
            </a:extLst>
          </p:cNvPr>
          <p:cNvSpPr txBox="1"/>
          <p:nvPr/>
        </p:nvSpPr>
        <p:spPr>
          <a:xfrm>
            <a:off x="767408" y="1844824"/>
            <a:ext cx="9073008" cy="3539430"/>
          </a:xfrm>
          <a:prstGeom prst="rect">
            <a:avLst/>
          </a:prstGeom>
          <a:noFill/>
        </p:spPr>
        <p:txBody>
          <a:bodyPr wrap="square" rtlCol="0">
            <a:spAutoFit/>
          </a:bodyPr>
          <a:lstStyle/>
          <a:p>
            <a:pPr marL="357188" indent="-357188">
              <a:buFont typeface="Arial" panose="020B0604020202020204" pitchFamily="34" charset="0"/>
              <a:buChar char="•"/>
            </a:pPr>
            <a:r>
              <a:rPr lang="it-IT" sz="3200" dirty="0"/>
              <a:t>Delirium </a:t>
            </a:r>
          </a:p>
          <a:p>
            <a:pPr marL="285750" indent="-285750">
              <a:buFont typeface="Arial" panose="020B0604020202020204" pitchFamily="34" charset="0"/>
              <a:buChar char="•"/>
            </a:pPr>
            <a:endParaRPr lang="it-IT" sz="3200" dirty="0"/>
          </a:p>
          <a:p>
            <a:pPr marL="185738" indent="-185738">
              <a:buFont typeface="Arial" panose="020B0604020202020204" pitchFamily="34" charset="0"/>
              <a:buChar char="•"/>
            </a:pPr>
            <a:r>
              <a:rPr lang="it-IT" sz="3200" dirty="0"/>
              <a:t>  Wandering e tentativo di fuga </a:t>
            </a:r>
          </a:p>
          <a:p>
            <a:pPr marL="285750" indent="-285750">
              <a:buFont typeface="Arial" panose="020B0604020202020204" pitchFamily="34" charset="0"/>
              <a:buChar char="•"/>
            </a:pPr>
            <a:endParaRPr lang="it-IT" sz="3200" dirty="0"/>
          </a:p>
          <a:p>
            <a:pPr marL="285750" indent="-285750">
              <a:buFont typeface="Arial" panose="020B0604020202020204" pitchFamily="34" charset="0"/>
              <a:buChar char="•"/>
            </a:pPr>
            <a:r>
              <a:rPr lang="it-IT" sz="3200" dirty="0"/>
              <a:t> Risveglio precoce (disturbo del sonno)</a:t>
            </a:r>
          </a:p>
          <a:p>
            <a:pPr marL="285750" indent="-285750">
              <a:buFont typeface="Arial" panose="020B0604020202020204" pitchFamily="34" charset="0"/>
              <a:buChar char="•"/>
            </a:pPr>
            <a:endParaRPr lang="it-IT" sz="3200" dirty="0"/>
          </a:p>
          <a:p>
            <a:pPr marL="93663" indent="-93663">
              <a:buFont typeface="Arial" panose="020B0604020202020204" pitchFamily="34" charset="0"/>
              <a:buChar char="•"/>
            </a:pPr>
            <a:r>
              <a:rPr lang="it-IT" sz="3200" dirty="0"/>
              <a:t> «Devo vestirmi per andare a lavorare</a:t>
            </a:r>
            <a:r>
              <a:rPr lang="it-IT" dirty="0"/>
              <a:t>» </a:t>
            </a:r>
          </a:p>
        </p:txBody>
      </p:sp>
    </p:spTree>
    <p:extLst>
      <p:ext uri="{BB962C8B-B14F-4D97-AF65-F5344CB8AC3E}">
        <p14:creationId xmlns:p14="http://schemas.microsoft.com/office/powerpoint/2010/main" val="24505297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2B8096DF-CBAE-47D2-911A-0CA208ED80F8}"/>
              </a:ext>
            </a:extLst>
          </p:cNvPr>
          <p:cNvSpPr>
            <a:spLocks noGrp="1"/>
          </p:cNvSpPr>
          <p:nvPr>
            <p:ph type="sldNum" sz="quarter" idx="12"/>
          </p:nvPr>
        </p:nvSpPr>
        <p:spPr/>
        <p:txBody>
          <a:bodyPr/>
          <a:lstStyle/>
          <a:p>
            <a:fld id="{E7A41E1B-4F70-4964-A407-84C68BE8251C}" type="slidenum">
              <a:rPr lang="it-IT" smtClean="0"/>
              <a:pPr/>
              <a:t>46</a:t>
            </a:fld>
            <a:endParaRPr lang="it-IT"/>
          </a:p>
        </p:txBody>
      </p:sp>
      <p:sp>
        <p:nvSpPr>
          <p:cNvPr id="4" name="Segnaposto piè di pagina 1">
            <a:extLst>
              <a:ext uri="{FF2B5EF4-FFF2-40B4-BE49-F238E27FC236}">
                <a16:creationId xmlns:a16="http://schemas.microsoft.com/office/drawing/2014/main" id="{979FEBD5-1AE1-4B79-97C7-B54593D799F1}"/>
              </a:ext>
            </a:extLst>
          </p:cNvPr>
          <p:cNvSpPr>
            <a:spLocks noGrp="1"/>
          </p:cNvSpPr>
          <p:nvPr>
            <p:ph type="ftr" sz="quarter" idx="11"/>
          </p:nvPr>
        </p:nvSpPr>
        <p:spPr>
          <a:xfrm>
            <a:off x="767408" y="622392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5" name="CasellaDiTesto 4">
            <a:extLst>
              <a:ext uri="{FF2B5EF4-FFF2-40B4-BE49-F238E27FC236}">
                <a16:creationId xmlns:a16="http://schemas.microsoft.com/office/drawing/2014/main" id="{C87CA9A0-6C78-4941-8085-A05F0635A783}"/>
              </a:ext>
            </a:extLst>
          </p:cNvPr>
          <p:cNvSpPr txBox="1"/>
          <p:nvPr/>
        </p:nvSpPr>
        <p:spPr>
          <a:xfrm>
            <a:off x="938754" y="446785"/>
            <a:ext cx="8208912" cy="584775"/>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PREVENZIONE E APPROCCIO CAPACITANTE</a:t>
            </a:r>
          </a:p>
        </p:txBody>
      </p:sp>
      <p:sp>
        <p:nvSpPr>
          <p:cNvPr id="2" name="CasellaDiTesto 1">
            <a:extLst>
              <a:ext uri="{FF2B5EF4-FFF2-40B4-BE49-F238E27FC236}">
                <a16:creationId xmlns:a16="http://schemas.microsoft.com/office/drawing/2014/main" id="{9ABAC108-3991-4046-952E-919EA1CD309A}"/>
              </a:ext>
            </a:extLst>
          </p:cNvPr>
          <p:cNvSpPr txBox="1"/>
          <p:nvPr/>
        </p:nvSpPr>
        <p:spPr>
          <a:xfrm>
            <a:off x="911424" y="1774320"/>
            <a:ext cx="8712968" cy="4154984"/>
          </a:xfrm>
          <a:prstGeom prst="rect">
            <a:avLst/>
          </a:prstGeom>
          <a:noFill/>
        </p:spPr>
        <p:txBody>
          <a:bodyPr wrap="square" rtlCol="0">
            <a:spAutoFit/>
          </a:bodyPr>
          <a:lstStyle/>
          <a:p>
            <a:r>
              <a:rPr lang="it-IT" dirty="0"/>
              <a:t>• </a:t>
            </a:r>
            <a:r>
              <a:rPr lang="it-IT" sz="2400" dirty="0"/>
              <a:t>Ascoltare con attenzione </a:t>
            </a:r>
          </a:p>
          <a:p>
            <a:endParaRPr lang="it-IT" sz="2400" dirty="0"/>
          </a:p>
          <a:p>
            <a:pPr marL="185738" indent="-185738">
              <a:buFont typeface="Arial" panose="020B0604020202020204" pitchFamily="34" charset="0"/>
              <a:buChar char="•"/>
            </a:pPr>
            <a:r>
              <a:rPr lang="it-IT" sz="2400" dirty="0"/>
              <a:t> Prendere sempre in seria considerazione </a:t>
            </a:r>
          </a:p>
          <a:p>
            <a:pPr marL="285750" indent="-285750">
              <a:buFont typeface="Arial" panose="020B0604020202020204" pitchFamily="34" charset="0"/>
              <a:buChar char="•"/>
            </a:pPr>
            <a:endParaRPr lang="it-IT" sz="2400" dirty="0"/>
          </a:p>
          <a:p>
            <a:pPr marL="285750" indent="-285750">
              <a:buFont typeface="Arial" panose="020B0604020202020204" pitchFamily="34" charset="0"/>
              <a:buChar char="•"/>
            </a:pPr>
            <a:r>
              <a:rPr lang="it-IT" sz="2400" dirty="0"/>
              <a:t>Cercare un senso </a:t>
            </a:r>
          </a:p>
          <a:p>
            <a:pPr marL="285750" indent="-285750">
              <a:buFont typeface="Arial" panose="020B0604020202020204" pitchFamily="34" charset="0"/>
              <a:buChar char="•"/>
            </a:pPr>
            <a:endParaRPr lang="it-IT" sz="2400" dirty="0"/>
          </a:p>
          <a:p>
            <a:pPr marL="285750" indent="-285750">
              <a:buFont typeface="Arial" panose="020B0604020202020204" pitchFamily="34" charset="0"/>
              <a:buChar char="•"/>
            </a:pPr>
            <a:r>
              <a:rPr lang="it-IT" sz="2400" dirty="0"/>
              <a:t>Riconoscere l’io sano e restituire il riconoscimento </a:t>
            </a:r>
          </a:p>
          <a:p>
            <a:pPr marL="285750" indent="-285750">
              <a:buFont typeface="Arial" panose="020B0604020202020204" pitchFamily="34" charset="0"/>
              <a:buChar char="•"/>
            </a:pPr>
            <a:endParaRPr lang="it-IT" sz="2400" dirty="0"/>
          </a:p>
          <a:p>
            <a:pPr marL="285750" indent="-285750">
              <a:buFont typeface="Arial" panose="020B0604020202020204" pitchFamily="34" charset="0"/>
              <a:buChar char="•"/>
            </a:pPr>
            <a:r>
              <a:rPr lang="it-IT" sz="2400" dirty="0"/>
              <a:t>Mondi possibili e PIF </a:t>
            </a:r>
          </a:p>
          <a:p>
            <a:pPr marL="285750" indent="-285750">
              <a:buFont typeface="Arial" panose="020B0604020202020204" pitchFamily="34" charset="0"/>
              <a:buChar char="•"/>
            </a:pPr>
            <a:endParaRPr lang="it-IT" sz="2400" dirty="0"/>
          </a:p>
          <a:p>
            <a:pPr marL="185738" indent="-185738">
              <a:buFont typeface="Arial" panose="020B0604020202020204" pitchFamily="34" charset="0"/>
              <a:buChar char="•"/>
            </a:pPr>
            <a:r>
              <a:rPr lang="it-IT" sz="2400" dirty="0"/>
              <a:t> Riconoscere le competenze elementari</a:t>
            </a:r>
          </a:p>
        </p:txBody>
      </p:sp>
    </p:spTree>
    <p:extLst>
      <p:ext uri="{BB962C8B-B14F-4D97-AF65-F5344CB8AC3E}">
        <p14:creationId xmlns:p14="http://schemas.microsoft.com/office/powerpoint/2010/main" val="388679553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2B8096DF-CBAE-47D2-911A-0CA208ED80F8}"/>
              </a:ext>
            </a:extLst>
          </p:cNvPr>
          <p:cNvSpPr>
            <a:spLocks noGrp="1"/>
          </p:cNvSpPr>
          <p:nvPr>
            <p:ph type="sldNum" sz="quarter" idx="12"/>
          </p:nvPr>
        </p:nvSpPr>
        <p:spPr/>
        <p:txBody>
          <a:bodyPr/>
          <a:lstStyle/>
          <a:p>
            <a:fld id="{E7A41E1B-4F70-4964-A407-84C68BE8251C}" type="slidenum">
              <a:rPr lang="it-IT" smtClean="0"/>
              <a:pPr/>
              <a:t>47</a:t>
            </a:fld>
            <a:endParaRPr lang="it-IT"/>
          </a:p>
        </p:txBody>
      </p:sp>
      <p:sp>
        <p:nvSpPr>
          <p:cNvPr id="4" name="Segnaposto piè di pagina 1">
            <a:extLst>
              <a:ext uri="{FF2B5EF4-FFF2-40B4-BE49-F238E27FC236}">
                <a16:creationId xmlns:a16="http://schemas.microsoft.com/office/drawing/2014/main" id="{B0926C28-EC3C-4A09-8221-53EFE38ACB45}"/>
              </a:ext>
            </a:extLst>
          </p:cNvPr>
          <p:cNvSpPr>
            <a:spLocks noGrp="1"/>
          </p:cNvSpPr>
          <p:nvPr>
            <p:ph type="ftr" sz="quarter" idx="11"/>
          </p:nvPr>
        </p:nvSpPr>
        <p:spPr>
          <a:xfrm>
            <a:off x="767408" y="622392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5" name="CasellaDiTesto 4">
            <a:extLst>
              <a:ext uri="{FF2B5EF4-FFF2-40B4-BE49-F238E27FC236}">
                <a16:creationId xmlns:a16="http://schemas.microsoft.com/office/drawing/2014/main" id="{B957BE6B-FFBC-4018-A2E0-FC4BFD24F72E}"/>
              </a:ext>
            </a:extLst>
          </p:cNvPr>
          <p:cNvSpPr txBox="1"/>
          <p:nvPr/>
        </p:nvSpPr>
        <p:spPr>
          <a:xfrm>
            <a:off x="938754" y="446785"/>
            <a:ext cx="8208912" cy="1077218"/>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IL RICONOSCIMENTO DELLE COMPETENZE ELEMENTARI</a:t>
            </a:r>
          </a:p>
        </p:txBody>
      </p:sp>
      <p:sp>
        <p:nvSpPr>
          <p:cNvPr id="2" name="CasellaDiTesto 1">
            <a:extLst>
              <a:ext uri="{FF2B5EF4-FFF2-40B4-BE49-F238E27FC236}">
                <a16:creationId xmlns:a16="http://schemas.microsoft.com/office/drawing/2014/main" id="{9096D140-6C0B-4914-87E5-B51A968B260F}"/>
              </a:ext>
            </a:extLst>
          </p:cNvPr>
          <p:cNvSpPr txBox="1"/>
          <p:nvPr/>
        </p:nvSpPr>
        <p:spPr>
          <a:xfrm>
            <a:off x="938754" y="2492896"/>
            <a:ext cx="8541622" cy="2554545"/>
          </a:xfrm>
          <a:prstGeom prst="rect">
            <a:avLst/>
          </a:prstGeom>
          <a:noFill/>
        </p:spPr>
        <p:txBody>
          <a:bodyPr wrap="square" rtlCol="0">
            <a:spAutoFit/>
          </a:bodyPr>
          <a:lstStyle/>
          <a:p>
            <a:pPr marL="285750" indent="-285750">
              <a:buFont typeface="Arial" panose="020B0604020202020204" pitchFamily="34" charset="0"/>
              <a:buChar char="•"/>
            </a:pPr>
            <a:r>
              <a:rPr lang="it-IT" sz="3200" dirty="0"/>
              <a:t>Parlare </a:t>
            </a:r>
          </a:p>
          <a:p>
            <a:pPr marL="285750" indent="-285750">
              <a:buFont typeface="Arial" panose="020B0604020202020204" pitchFamily="34" charset="0"/>
              <a:buChar char="•"/>
            </a:pPr>
            <a:endParaRPr lang="it-IT" sz="3200" dirty="0"/>
          </a:p>
          <a:p>
            <a:pPr marL="285750" indent="-285750">
              <a:buFont typeface="Arial" panose="020B0604020202020204" pitchFamily="34" charset="0"/>
              <a:buChar char="•"/>
            </a:pPr>
            <a:r>
              <a:rPr lang="it-IT" sz="3200" dirty="0"/>
              <a:t>Riconoscere le emozioni </a:t>
            </a:r>
          </a:p>
          <a:p>
            <a:pPr marL="285750" indent="-285750">
              <a:buFont typeface="Arial" panose="020B0604020202020204" pitchFamily="34" charset="0"/>
              <a:buChar char="•"/>
            </a:pPr>
            <a:endParaRPr lang="it-IT" sz="3200" dirty="0"/>
          </a:p>
          <a:p>
            <a:pPr marL="285750" indent="-285750">
              <a:buFont typeface="Arial" panose="020B0604020202020204" pitchFamily="34" charset="0"/>
              <a:buChar char="•"/>
            </a:pPr>
            <a:r>
              <a:rPr lang="it-IT" sz="3200" dirty="0"/>
              <a:t>Contrattare </a:t>
            </a:r>
          </a:p>
        </p:txBody>
      </p:sp>
    </p:spTree>
    <p:extLst>
      <p:ext uri="{BB962C8B-B14F-4D97-AF65-F5344CB8AC3E}">
        <p14:creationId xmlns:p14="http://schemas.microsoft.com/office/powerpoint/2010/main" val="158382613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1">
            <a:extLst>
              <a:ext uri="{FF2B5EF4-FFF2-40B4-BE49-F238E27FC236}">
                <a16:creationId xmlns:a16="http://schemas.microsoft.com/office/drawing/2014/main" id="{4F0BA2AC-489F-4CF3-8868-4F8B1E06F6F9}"/>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5" name="CasellaDiTesto 4">
            <a:extLst>
              <a:ext uri="{FF2B5EF4-FFF2-40B4-BE49-F238E27FC236}">
                <a16:creationId xmlns:a16="http://schemas.microsoft.com/office/drawing/2014/main" id="{B5DF340F-97E4-41B4-8D44-9835C491C5EF}"/>
              </a:ext>
            </a:extLst>
          </p:cNvPr>
          <p:cNvSpPr txBox="1"/>
          <p:nvPr/>
        </p:nvSpPr>
        <p:spPr>
          <a:xfrm>
            <a:off x="551384" y="1953990"/>
            <a:ext cx="9433047" cy="646331"/>
          </a:xfrm>
          <a:prstGeom prst="rect">
            <a:avLst/>
          </a:prstGeom>
          <a:noFill/>
        </p:spPr>
        <p:txBody>
          <a:bodyPr wrap="square" rtlCol="0">
            <a:spAutoFit/>
          </a:bodyPr>
          <a:lstStyle/>
          <a:p>
            <a:pPr algn="ctr"/>
            <a:r>
              <a:rPr lang="it-IT" sz="3600" i="1" dirty="0"/>
              <a:t>…GRAZIE PER L’ATTENZIONE!</a:t>
            </a:r>
          </a:p>
        </p:txBody>
      </p:sp>
      <p:pic>
        <p:nvPicPr>
          <p:cNvPr id="8" name="Immagine 7">
            <a:extLst>
              <a:ext uri="{FF2B5EF4-FFF2-40B4-BE49-F238E27FC236}">
                <a16:creationId xmlns:a16="http://schemas.microsoft.com/office/drawing/2014/main" id="{ED7864AB-6FE7-40D2-9292-00B6FD70F3CF}"/>
              </a:ext>
            </a:extLst>
          </p:cNvPr>
          <p:cNvPicPr>
            <a:picLocks noChangeAspect="1"/>
          </p:cNvPicPr>
          <p:nvPr/>
        </p:nvPicPr>
        <p:blipFill>
          <a:blip r:embed="rId2"/>
          <a:stretch>
            <a:fillRect/>
          </a:stretch>
        </p:blipFill>
        <p:spPr>
          <a:xfrm>
            <a:off x="2291344" y="3140968"/>
            <a:ext cx="5953125" cy="1962150"/>
          </a:xfrm>
          <a:prstGeom prst="rect">
            <a:avLst/>
          </a:prstGeom>
        </p:spPr>
      </p:pic>
    </p:spTree>
    <p:extLst>
      <p:ext uri="{BB962C8B-B14F-4D97-AF65-F5344CB8AC3E}">
        <p14:creationId xmlns:p14="http://schemas.microsoft.com/office/powerpoint/2010/main" val="39642849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0BB94246-E015-4150-B75F-4B8E1533A22D}"/>
              </a:ext>
            </a:extLst>
          </p:cNvPr>
          <p:cNvSpPr>
            <a:spLocks noGrp="1"/>
          </p:cNvSpPr>
          <p:nvPr>
            <p:ph type="sldNum" sz="quarter" idx="12"/>
          </p:nvPr>
        </p:nvSpPr>
        <p:spPr/>
        <p:txBody>
          <a:bodyPr/>
          <a:lstStyle/>
          <a:p>
            <a:fld id="{E7A41E1B-4F70-4964-A407-84C68BE8251C}" type="slidenum">
              <a:rPr lang="it-IT" smtClean="0"/>
              <a:pPr/>
              <a:t>5</a:t>
            </a:fld>
            <a:endParaRPr lang="it-IT"/>
          </a:p>
        </p:txBody>
      </p:sp>
      <p:sp>
        <p:nvSpPr>
          <p:cNvPr id="4" name="Segnaposto piè di pagina 1">
            <a:extLst>
              <a:ext uri="{FF2B5EF4-FFF2-40B4-BE49-F238E27FC236}">
                <a16:creationId xmlns:a16="http://schemas.microsoft.com/office/drawing/2014/main" id="{6B59FADC-65C9-4A6A-9694-1AEB2A1F6642}"/>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7" name="CasellaDiTesto 6">
            <a:extLst>
              <a:ext uri="{FF2B5EF4-FFF2-40B4-BE49-F238E27FC236}">
                <a16:creationId xmlns:a16="http://schemas.microsoft.com/office/drawing/2014/main" id="{3EAE5B28-55F1-43F3-B47E-32C669CEBC86}"/>
              </a:ext>
            </a:extLst>
          </p:cNvPr>
          <p:cNvSpPr txBox="1"/>
          <p:nvPr/>
        </p:nvSpPr>
        <p:spPr>
          <a:xfrm>
            <a:off x="1199456" y="666040"/>
            <a:ext cx="8208912" cy="584775"/>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APPROCCIO CAPACITANTE </a:t>
            </a:r>
          </a:p>
        </p:txBody>
      </p:sp>
      <p:sp>
        <p:nvSpPr>
          <p:cNvPr id="8" name="CasellaDiTesto 7">
            <a:extLst>
              <a:ext uri="{FF2B5EF4-FFF2-40B4-BE49-F238E27FC236}">
                <a16:creationId xmlns:a16="http://schemas.microsoft.com/office/drawing/2014/main" id="{6B87C1B5-24FB-4477-8C7C-32B65004D3FA}"/>
              </a:ext>
            </a:extLst>
          </p:cNvPr>
          <p:cNvSpPr txBox="1"/>
          <p:nvPr/>
        </p:nvSpPr>
        <p:spPr>
          <a:xfrm>
            <a:off x="767408" y="1885448"/>
            <a:ext cx="9001000" cy="2677656"/>
          </a:xfrm>
          <a:prstGeom prst="rect">
            <a:avLst/>
          </a:prstGeom>
          <a:noFill/>
        </p:spPr>
        <p:txBody>
          <a:bodyPr wrap="square" rtlCol="0">
            <a:spAutoFit/>
          </a:bodyPr>
          <a:lstStyle/>
          <a:p>
            <a:pPr marL="285750" indent="-285750">
              <a:buFont typeface="Arial" panose="020B0604020202020204" pitchFamily="34" charset="0"/>
              <a:buChar char="•"/>
            </a:pPr>
            <a:r>
              <a:rPr lang="it-IT" sz="2800" dirty="0"/>
              <a:t>L’obiettivo è che la persona possa fare quello che fa, così come lo fa, senza sentirsi in errore</a:t>
            </a:r>
          </a:p>
          <a:p>
            <a:pPr marL="285750" indent="-285750">
              <a:buFont typeface="Arial" panose="020B0604020202020204" pitchFamily="34" charset="0"/>
              <a:buChar char="•"/>
            </a:pPr>
            <a:endParaRPr lang="it-IT" sz="2800" dirty="0"/>
          </a:p>
          <a:p>
            <a:pPr marL="285750" indent="-285750">
              <a:buFont typeface="Arial" panose="020B0604020202020204" pitchFamily="34" charset="0"/>
              <a:buChar char="•"/>
            </a:pPr>
            <a:endParaRPr lang="it-IT" sz="2800" dirty="0"/>
          </a:p>
          <a:p>
            <a:pPr marL="285750" indent="-285750">
              <a:buFont typeface="Arial" panose="020B0604020202020204" pitchFamily="34" charset="0"/>
              <a:buChar char="•"/>
            </a:pPr>
            <a:r>
              <a:rPr lang="it-IT" sz="2800" dirty="0"/>
              <a:t>L’Approccio capacitante si può usare semplicemente con l’uso della parola</a:t>
            </a:r>
          </a:p>
        </p:txBody>
      </p:sp>
    </p:spTree>
    <p:extLst>
      <p:ext uri="{BB962C8B-B14F-4D97-AF65-F5344CB8AC3E}">
        <p14:creationId xmlns:p14="http://schemas.microsoft.com/office/powerpoint/2010/main" val="3484427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C38C01EF-0960-43EB-A7EE-55221ACD978B}"/>
              </a:ext>
            </a:extLst>
          </p:cNvPr>
          <p:cNvSpPr>
            <a:spLocks noGrp="1"/>
          </p:cNvSpPr>
          <p:nvPr>
            <p:ph type="sldNum" sz="quarter" idx="12"/>
          </p:nvPr>
        </p:nvSpPr>
        <p:spPr/>
        <p:txBody>
          <a:bodyPr/>
          <a:lstStyle/>
          <a:p>
            <a:fld id="{E7A41E1B-4F70-4964-A407-84C68BE8251C}" type="slidenum">
              <a:rPr lang="it-IT" smtClean="0"/>
              <a:pPr/>
              <a:t>6</a:t>
            </a:fld>
            <a:endParaRPr lang="it-IT"/>
          </a:p>
        </p:txBody>
      </p:sp>
      <p:sp>
        <p:nvSpPr>
          <p:cNvPr id="4" name="Segnaposto piè di pagina 1">
            <a:extLst>
              <a:ext uri="{FF2B5EF4-FFF2-40B4-BE49-F238E27FC236}">
                <a16:creationId xmlns:a16="http://schemas.microsoft.com/office/drawing/2014/main" id="{EBE0E801-F2FB-4F47-8D28-0179EFCE7782}"/>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7" name="CasellaDiTesto 6">
            <a:extLst>
              <a:ext uri="{FF2B5EF4-FFF2-40B4-BE49-F238E27FC236}">
                <a16:creationId xmlns:a16="http://schemas.microsoft.com/office/drawing/2014/main" id="{DC74A7DC-6A41-4D25-A8F8-1B4DE981502D}"/>
              </a:ext>
            </a:extLst>
          </p:cNvPr>
          <p:cNvSpPr txBox="1"/>
          <p:nvPr/>
        </p:nvSpPr>
        <p:spPr>
          <a:xfrm>
            <a:off x="1199456" y="666040"/>
            <a:ext cx="8208912" cy="584775"/>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APPROCCIO CAPACITANTE </a:t>
            </a:r>
          </a:p>
        </p:txBody>
      </p:sp>
      <p:sp>
        <p:nvSpPr>
          <p:cNvPr id="2" name="CasellaDiTesto 1">
            <a:extLst>
              <a:ext uri="{FF2B5EF4-FFF2-40B4-BE49-F238E27FC236}">
                <a16:creationId xmlns:a16="http://schemas.microsoft.com/office/drawing/2014/main" id="{A816A759-EF2D-4638-9D4D-551A645C4F21}"/>
              </a:ext>
            </a:extLst>
          </p:cNvPr>
          <p:cNvSpPr txBox="1"/>
          <p:nvPr/>
        </p:nvSpPr>
        <p:spPr>
          <a:xfrm>
            <a:off x="623392" y="1540575"/>
            <a:ext cx="8928992" cy="4334969"/>
          </a:xfrm>
          <a:prstGeom prst="rect">
            <a:avLst/>
          </a:prstGeom>
          <a:noFill/>
        </p:spPr>
        <p:txBody>
          <a:bodyPr wrap="square" rtlCol="0">
            <a:spAutoFit/>
          </a:bodyPr>
          <a:lstStyle/>
          <a:p>
            <a:pPr algn="ctr"/>
            <a:r>
              <a:rPr lang="it-IT" dirty="0"/>
              <a:t>Le competenze elementari sono cinque:</a:t>
            </a:r>
          </a:p>
          <a:p>
            <a:pPr algn="ctr"/>
            <a:endParaRPr lang="it-IT" dirty="0"/>
          </a:p>
          <a:p>
            <a:pPr marL="285750" indent="-285750">
              <a:lnSpc>
                <a:spcPct val="150000"/>
              </a:lnSpc>
              <a:buFont typeface="Arial" panose="020B0604020202020204" pitchFamily="34" charset="0"/>
              <a:buChar char="•"/>
            </a:pPr>
            <a:r>
              <a:rPr lang="it-IT" b="1" dirty="0"/>
              <a:t>La competenza a parlare</a:t>
            </a:r>
            <a:r>
              <a:rPr lang="it-IT" dirty="0"/>
              <a:t>: produrre e scambiare parole, indipendentemente dal loro significato</a:t>
            </a:r>
          </a:p>
          <a:p>
            <a:pPr marL="285750" indent="-285750">
              <a:lnSpc>
                <a:spcPct val="150000"/>
              </a:lnSpc>
              <a:buFont typeface="Arial" panose="020B0604020202020204" pitchFamily="34" charset="0"/>
              <a:buChar char="•"/>
            </a:pPr>
            <a:r>
              <a:rPr lang="it-IT" b="1" dirty="0"/>
              <a:t>Competenza a comunicare</a:t>
            </a:r>
            <a:r>
              <a:rPr lang="it-IT" dirty="0"/>
              <a:t>: mediante il linguaggio verbale, </a:t>
            </a:r>
            <a:r>
              <a:rPr lang="it-IT" dirty="0" err="1"/>
              <a:t>paraverbale</a:t>
            </a:r>
            <a:r>
              <a:rPr lang="it-IT" dirty="0"/>
              <a:t> ( timbro, postura, gesti)</a:t>
            </a:r>
          </a:p>
          <a:p>
            <a:pPr marL="285750" indent="-285750">
              <a:lnSpc>
                <a:spcPct val="150000"/>
              </a:lnSpc>
              <a:buFont typeface="Arial" panose="020B0604020202020204" pitchFamily="34" charset="0"/>
              <a:buChar char="•"/>
            </a:pPr>
            <a:r>
              <a:rPr lang="it-IT" b="1" dirty="0"/>
              <a:t>Competenza emotiva</a:t>
            </a:r>
            <a:r>
              <a:rPr lang="it-IT" dirty="0"/>
              <a:t>: competenza a provare emozioni, riconoscerle e condividerle e riconoscere quelle dell’interlocutore</a:t>
            </a:r>
          </a:p>
          <a:p>
            <a:pPr marL="285750" indent="-285750">
              <a:lnSpc>
                <a:spcPct val="150000"/>
              </a:lnSpc>
              <a:buFont typeface="Arial" panose="020B0604020202020204" pitchFamily="34" charset="0"/>
              <a:buChar char="•"/>
            </a:pPr>
            <a:r>
              <a:rPr lang="it-IT" b="1" dirty="0"/>
              <a:t>Competenza a contrattare </a:t>
            </a:r>
            <a:r>
              <a:rPr lang="it-IT" dirty="0"/>
              <a:t>sulle cose che riguardano la vita quotidiana</a:t>
            </a:r>
          </a:p>
          <a:p>
            <a:pPr marL="285750" indent="-285750">
              <a:lnSpc>
                <a:spcPct val="150000"/>
              </a:lnSpc>
              <a:buFont typeface="Arial" panose="020B0604020202020204" pitchFamily="34" charset="0"/>
              <a:buChar char="•"/>
            </a:pPr>
            <a:r>
              <a:rPr lang="it-IT" b="1" dirty="0"/>
              <a:t>La competenza decisionale</a:t>
            </a:r>
            <a:r>
              <a:rPr lang="it-IT" dirty="0"/>
              <a:t>: prendere piccole decisioni sulla vita quotidiana, anche in presenza di deficit cognitivi e in contesti di ridotta libertà decisionale  </a:t>
            </a:r>
          </a:p>
        </p:txBody>
      </p:sp>
    </p:spTree>
    <p:extLst>
      <p:ext uri="{BB962C8B-B14F-4D97-AF65-F5344CB8AC3E}">
        <p14:creationId xmlns:p14="http://schemas.microsoft.com/office/powerpoint/2010/main" val="16011939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8B1E9977-695C-4D12-82B6-C627D4C4EDE2}"/>
              </a:ext>
            </a:extLst>
          </p:cNvPr>
          <p:cNvSpPr>
            <a:spLocks noGrp="1"/>
          </p:cNvSpPr>
          <p:nvPr>
            <p:ph type="sldNum" sz="quarter" idx="12"/>
          </p:nvPr>
        </p:nvSpPr>
        <p:spPr/>
        <p:txBody>
          <a:bodyPr/>
          <a:lstStyle/>
          <a:p>
            <a:fld id="{E7A41E1B-4F70-4964-A407-84C68BE8251C}" type="slidenum">
              <a:rPr lang="it-IT" smtClean="0"/>
              <a:pPr/>
              <a:t>7</a:t>
            </a:fld>
            <a:endParaRPr lang="it-IT"/>
          </a:p>
        </p:txBody>
      </p:sp>
      <p:sp>
        <p:nvSpPr>
          <p:cNvPr id="4" name="Segnaposto piè di pagina 1">
            <a:extLst>
              <a:ext uri="{FF2B5EF4-FFF2-40B4-BE49-F238E27FC236}">
                <a16:creationId xmlns:a16="http://schemas.microsoft.com/office/drawing/2014/main" id="{ACB88730-4E13-4D12-AEF3-B7C3A3E6C216}"/>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
        <p:nvSpPr>
          <p:cNvPr id="6" name="Rettangolo 5">
            <a:extLst>
              <a:ext uri="{FF2B5EF4-FFF2-40B4-BE49-F238E27FC236}">
                <a16:creationId xmlns:a16="http://schemas.microsoft.com/office/drawing/2014/main" id="{F4D33635-2E4E-4E25-8A61-105E44C9FBAC}"/>
              </a:ext>
            </a:extLst>
          </p:cNvPr>
          <p:cNvSpPr/>
          <p:nvPr/>
        </p:nvSpPr>
        <p:spPr>
          <a:xfrm>
            <a:off x="839416" y="1951939"/>
            <a:ext cx="8208912" cy="4708981"/>
          </a:xfrm>
          <a:prstGeom prst="rect">
            <a:avLst/>
          </a:prstGeom>
        </p:spPr>
        <p:txBody>
          <a:bodyPr wrap="square">
            <a:spAutoFit/>
          </a:bodyPr>
          <a:lstStyle/>
          <a:p>
            <a:pPr algn="ctr">
              <a:lnSpc>
                <a:spcPct val="200000"/>
              </a:lnSpc>
            </a:pPr>
            <a:r>
              <a:rPr lang="it-IT" sz="2000" b="1" dirty="0"/>
              <a:t>Si propone di creare un ambiente favorevole a questo processo in cui tutti gli operatori, i volontari e gli stessi familiari siano artefici consapevoli di nuove relazioni rassicuranti e affettivamente significative. L’operatore ed il volontario capacitante sono consapevoli della necessità, per il nuovo ospite, di trovare nuove figure di attaccamento</a:t>
            </a:r>
          </a:p>
          <a:p>
            <a:pPr marL="342900" indent="-342900" algn="ctr">
              <a:lnSpc>
                <a:spcPct val="200000"/>
              </a:lnSpc>
              <a:buFont typeface="Wingdings" panose="05000000000000000000" pitchFamily="2" charset="2"/>
              <a:buChar char="Ø"/>
            </a:pPr>
            <a:endParaRPr lang="it-IT" sz="2000" b="1" dirty="0"/>
          </a:p>
          <a:p>
            <a:pPr marL="342900" indent="-342900">
              <a:buFont typeface="Wingdings" panose="05000000000000000000" pitchFamily="2" charset="2"/>
              <a:buChar char="Ø"/>
            </a:pPr>
            <a:endParaRPr lang="it-IT" sz="2000" dirty="0"/>
          </a:p>
        </p:txBody>
      </p:sp>
      <p:sp>
        <p:nvSpPr>
          <p:cNvPr id="7" name="CasellaDiTesto 6">
            <a:extLst>
              <a:ext uri="{FF2B5EF4-FFF2-40B4-BE49-F238E27FC236}">
                <a16:creationId xmlns:a16="http://schemas.microsoft.com/office/drawing/2014/main" id="{671071DB-5037-4AF4-AC30-E62D68F57614}"/>
              </a:ext>
            </a:extLst>
          </p:cNvPr>
          <p:cNvSpPr txBox="1"/>
          <p:nvPr/>
        </p:nvSpPr>
        <p:spPr>
          <a:xfrm>
            <a:off x="1199456" y="692696"/>
            <a:ext cx="8208912" cy="584775"/>
          </a:xfrm>
          <a:prstGeom prst="rect">
            <a:avLst/>
          </a:prstGeom>
          <a:noFill/>
        </p:spPr>
        <p:txBody>
          <a:bodyPr wrap="square">
            <a:spAutoFit/>
          </a:bodyPr>
          <a:lstStyle/>
          <a:p>
            <a:pPr algn="ctr">
              <a:defRPr/>
            </a:pPr>
            <a:r>
              <a:rPr lang="it-IT" sz="3200" b="1" kern="0" dirty="0">
                <a:solidFill>
                  <a:sysClr val="windowText" lastClr="000000"/>
                </a:solidFill>
                <a:latin typeface="+mj-lt"/>
                <a:cs typeface="Times New Roman" pitchFamily="18" charset="0"/>
              </a:rPr>
              <a:t>APPROCCIO CAPACITANTE </a:t>
            </a:r>
          </a:p>
        </p:txBody>
      </p:sp>
    </p:spTree>
    <p:extLst>
      <p:ext uri="{BB962C8B-B14F-4D97-AF65-F5344CB8AC3E}">
        <p14:creationId xmlns:p14="http://schemas.microsoft.com/office/powerpoint/2010/main" val="3978856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piè di pagina 1">
            <a:extLst>
              <a:ext uri="{FF2B5EF4-FFF2-40B4-BE49-F238E27FC236}">
                <a16:creationId xmlns:a16="http://schemas.microsoft.com/office/drawing/2014/main" id="{3B6B6691-412F-4176-8D00-D2CA9A67CD13}"/>
              </a:ext>
            </a:extLst>
          </p:cNvPr>
          <p:cNvSpPr>
            <a:spLocks noGrp="1"/>
          </p:cNvSpPr>
          <p:nvPr>
            <p:ph type="ftr" sz="quarter" idx="11"/>
          </p:nvPr>
        </p:nvSpPr>
        <p:spPr/>
        <p:txBody>
          <a:bodyPr/>
          <a:lstStyle/>
          <a:p>
            <a:r>
              <a:rPr lang="it-IT"/>
              <a:t>Dott.ssa Vissani Fioretti Emilia  Psicologa, specializzanda in Psicoterapia sistemico-relazionale</a:t>
            </a:r>
          </a:p>
        </p:txBody>
      </p:sp>
      <p:sp>
        <p:nvSpPr>
          <p:cNvPr id="3" name="Segnaposto numero diapositiva 2">
            <a:extLst>
              <a:ext uri="{FF2B5EF4-FFF2-40B4-BE49-F238E27FC236}">
                <a16:creationId xmlns:a16="http://schemas.microsoft.com/office/drawing/2014/main" id="{A7444CE0-9F83-4FC5-B4F1-4FC12AD53640}"/>
              </a:ext>
            </a:extLst>
          </p:cNvPr>
          <p:cNvSpPr>
            <a:spLocks noGrp="1"/>
          </p:cNvSpPr>
          <p:nvPr>
            <p:ph type="sldNum" sz="quarter" idx="12"/>
          </p:nvPr>
        </p:nvSpPr>
        <p:spPr/>
        <p:txBody>
          <a:bodyPr/>
          <a:lstStyle/>
          <a:p>
            <a:fld id="{E7A41E1B-4F70-4964-A407-84C68BE8251C}" type="slidenum">
              <a:rPr lang="it-IT" smtClean="0"/>
              <a:pPr/>
              <a:t>8</a:t>
            </a:fld>
            <a:endParaRPr lang="it-IT"/>
          </a:p>
        </p:txBody>
      </p:sp>
      <p:sp>
        <p:nvSpPr>
          <p:cNvPr id="4" name="CasellaDiTesto 3">
            <a:extLst>
              <a:ext uri="{FF2B5EF4-FFF2-40B4-BE49-F238E27FC236}">
                <a16:creationId xmlns:a16="http://schemas.microsoft.com/office/drawing/2014/main" id="{3789E0AD-9B6E-4748-B7CF-A631CDF3E2F9}"/>
              </a:ext>
            </a:extLst>
          </p:cNvPr>
          <p:cNvSpPr txBox="1"/>
          <p:nvPr/>
        </p:nvSpPr>
        <p:spPr>
          <a:xfrm>
            <a:off x="641762" y="396213"/>
            <a:ext cx="8290570" cy="6001643"/>
          </a:xfrm>
          <a:prstGeom prst="rect">
            <a:avLst/>
          </a:prstGeom>
          <a:noFill/>
        </p:spPr>
        <p:txBody>
          <a:bodyPr wrap="square" rtlCol="0">
            <a:spAutoFit/>
          </a:bodyPr>
          <a:lstStyle/>
          <a:p>
            <a:pPr marL="285750" indent="-285750">
              <a:buFont typeface="Arial" panose="020B0604020202020204" pitchFamily="34" charset="0"/>
              <a:buChar char="•"/>
            </a:pPr>
            <a:r>
              <a:rPr lang="it-IT" sz="2400" dirty="0"/>
              <a:t>Approccio Conversazionale (Lai, anni 80): attenzione sul possibile dialogo (conversazione) con l’ospite</a:t>
            </a:r>
          </a:p>
          <a:p>
            <a:endParaRPr lang="it-IT" sz="2400" dirty="0"/>
          </a:p>
          <a:p>
            <a:pPr marL="285750" indent="-285750">
              <a:buFont typeface="Arial" panose="020B0604020202020204" pitchFamily="34" charset="0"/>
              <a:buChar char="•"/>
            </a:pPr>
            <a:r>
              <a:rPr lang="it-IT" sz="2400" dirty="0"/>
              <a:t> Metodo Validation (Feil, anni 70): approccio olistico basato su empatia, fiducia e rispetto</a:t>
            </a:r>
          </a:p>
          <a:p>
            <a:pPr marL="285750" indent="-285750">
              <a:buFont typeface="Arial" panose="020B0604020202020204" pitchFamily="34" charset="0"/>
              <a:buChar char="•"/>
            </a:pPr>
            <a:endParaRPr lang="it-IT" sz="2400" dirty="0"/>
          </a:p>
          <a:p>
            <a:pPr marL="285750" indent="-285750">
              <a:buFont typeface="Arial" panose="020B0604020202020204" pitchFamily="34" charset="0"/>
              <a:buChar char="•"/>
            </a:pPr>
            <a:r>
              <a:rPr lang="it-IT" sz="2400" dirty="0"/>
              <a:t>Approccio di Cura Centrato sulla Persona (</a:t>
            </a:r>
            <a:r>
              <a:rPr lang="it-IT" sz="2400" dirty="0" err="1"/>
              <a:t>Kitwood</a:t>
            </a:r>
            <a:r>
              <a:rPr lang="it-IT" sz="2400" dirty="0"/>
              <a:t>, 1997) </a:t>
            </a:r>
          </a:p>
          <a:p>
            <a:endParaRPr lang="it-IT" sz="2400" dirty="0"/>
          </a:p>
          <a:p>
            <a:r>
              <a:rPr lang="it-IT" sz="2400" dirty="0"/>
              <a:t>Quando si interagisce con un anziano fragile si tende a focalizzare l’attenzione sulla sua fragilità, sulle sue malattie, su quello che non può fare, che non ricorda, che non sa dire; in altre parole sui suoi DEFICIT</a:t>
            </a:r>
          </a:p>
          <a:p>
            <a:pPr marL="285750" indent="-285750">
              <a:buFont typeface="Arial" panose="020B0604020202020204" pitchFamily="34" charset="0"/>
              <a:buChar char="•"/>
            </a:pPr>
            <a:endParaRPr lang="it-IT" sz="2400" dirty="0"/>
          </a:p>
          <a:p>
            <a:r>
              <a:rPr lang="it-IT" sz="2400" b="1" dirty="0"/>
              <a:t>APPROCCIO CAPACITANTE CENTRA L’ATTENZIONE SULLE CAPACITA’</a:t>
            </a:r>
          </a:p>
        </p:txBody>
      </p:sp>
    </p:spTree>
    <p:extLst>
      <p:ext uri="{BB962C8B-B14F-4D97-AF65-F5344CB8AC3E}">
        <p14:creationId xmlns:p14="http://schemas.microsoft.com/office/powerpoint/2010/main" val="21765985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numero diapositiva 2">
            <a:extLst>
              <a:ext uri="{FF2B5EF4-FFF2-40B4-BE49-F238E27FC236}">
                <a16:creationId xmlns:a16="http://schemas.microsoft.com/office/drawing/2014/main" id="{A0127173-165D-42DF-A7F6-621A75D5F79B}"/>
              </a:ext>
            </a:extLst>
          </p:cNvPr>
          <p:cNvSpPr>
            <a:spLocks noGrp="1"/>
          </p:cNvSpPr>
          <p:nvPr>
            <p:ph type="sldNum" sz="quarter" idx="12"/>
          </p:nvPr>
        </p:nvSpPr>
        <p:spPr/>
        <p:txBody>
          <a:bodyPr/>
          <a:lstStyle/>
          <a:p>
            <a:fld id="{E7A41E1B-4F70-4964-A407-84C68BE8251C}" type="slidenum">
              <a:rPr lang="it-IT" smtClean="0"/>
              <a:pPr/>
              <a:t>9</a:t>
            </a:fld>
            <a:endParaRPr lang="it-IT"/>
          </a:p>
        </p:txBody>
      </p:sp>
      <p:sp>
        <p:nvSpPr>
          <p:cNvPr id="6" name="Rettangolo 5">
            <a:extLst>
              <a:ext uri="{FF2B5EF4-FFF2-40B4-BE49-F238E27FC236}">
                <a16:creationId xmlns:a16="http://schemas.microsoft.com/office/drawing/2014/main" id="{70DD58A0-F829-4D5D-8CDB-6E3C19AECADA}"/>
              </a:ext>
            </a:extLst>
          </p:cNvPr>
          <p:cNvSpPr/>
          <p:nvPr/>
        </p:nvSpPr>
        <p:spPr>
          <a:xfrm>
            <a:off x="674620" y="620688"/>
            <a:ext cx="8466666" cy="5262979"/>
          </a:xfrm>
          <a:prstGeom prst="rect">
            <a:avLst/>
          </a:prstGeom>
        </p:spPr>
        <p:txBody>
          <a:bodyPr wrap="square">
            <a:spAutoFit/>
          </a:bodyPr>
          <a:lstStyle/>
          <a:p>
            <a:r>
              <a:rPr lang="it-IT" sz="2800" dirty="0"/>
              <a:t>Focalizzare l’attenzione sugli aspetti negativi della persona comporta conseguenze sfavorevoli: </a:t>
            </a:r>
          </a:p>
          <a:p>
            <a:endParaRPr lang="it-IT" sz="2800" dirty="0"/>
          </a:p>
          <a:p>
            <a:pPr marL="457200" indent="-457200">
              <a:buFont typeface="Arial" panose="020B0604020202020204" pitchFamily="34" charset="0"/>
              <a:buChar char="•"/>
            </a:pPr>
            <a:r>
              <a:rPr lang="it-IT" sz="2800" dirty="0"/>
              <a:t>il mondo dei desideri, dei progetti, delle risorse, viene ignorato o sottovalutato </a:t>
            </a:r>
          </a:p>
          <a:p>
            <a:endParaRPr lang="it-IT" sz="2800" dirty="0"/>
          </a:p>
          <a:p>
            <a:pPr marL="457200" indent="-457200">
              <a:buFont typeface="Arial" panose="020B0604020202020204" pitchFamily="34" charset="0"/>
              <a:buChar char="•"/>
            </a:pPr>
            <a:r>
              <a:rPr lang="it-IT" sz="2800" dirty="0"/>
              <a:t>L’anziano, influenzato dall’ambiente, percepisce se stesso come «bisognoso di cure» e si adatta al ruolo di «ricoverato» o di «paziente» </a:t>
            </a:r>
          </a:p>
          <a:p>
            <a:pPr marL="457200" indent="-457200">
              <a:buFont typeface="Arial" panose="020B0604020202020204" pitchFamily="34" charset="0"/>
              <a:buChar char="•"/>
            </a:pPr>
            <a:endParaRPr lang="it-IT" sz="2800" dirty="0"/>
          </a:p>
          <a:p>
            <a:pPr marL="457200" indent="-457200">
              <a:buFont typeface="Arial" panose="020B0604020202020204" pitchFamily="34" charset="0"/>
              <a:buChar char="•"/>
            </a:pPr>
            <a:r>
              <a:rPr lang="it-IT" sz="2800" dirty="0"/>
              <a:t>Ogni difficoltà che incontra conferma questa visione distorta di se stesso</a:t>
            </a:r>
          </a:p>
        </p:txBody>
      </p:sp>
      <p:sp>
        <p:nvSpPr>
          <p:cNvPr id="5" name="Segnaposto piè di pagina 1">
            <a:extLst>
              <a:ext uri="{FF2B5EF4-FFF2-40B4-BE49-F238E27FC236}">
                <a16:creationId xmlns:a16="http://schemas.microsoft.com/office/drawing/2014/main" id="{74FD1F01-7E9E-4B3D-9A21-EEB5B4B05DA5}"/>
              </a:ext>
            </a:extLst>
          </p:cNvPr>
          <p:cNvSpPr>
            <a:spLocks noGrp="1"/>
          </p:cNvSpPr>
          <p:nvPr>
            <p:ph type="ftr" sz="quarter" idx="11"/>
          </p:nvPr>
        </p:nvSpPr>
        <p:spPr>
          <a:xfrm>
            <a:off x="767408" y="6165304"/>
            <a:ext cx="6521152" cy="365125"/>
          </a:xfrm>
        </p:spPr>
        <p:txBody>
          <a:bodyPr/>
          <a:lstStyle/>
          <a:p>
            <a:r>
              <a:rPr lang="it-IT" dirty="0">
                <a:solidFill>
                  <a:schemeClr val="bg1">
                    <a:lumMod val="50000"/>
                  </a:schemeClr>
                </a:solidFill>
              </a:rPr>
              <a:t>Dott.ssa Vissani Fioretti Emilia  </a:t>
            </a:r>
            <a:br>
              <a:rPr lang="it-IT" dirty="0">
                <a:solidFill>
                  <a:schemeClr val="bg1">
                    <a:lumMod val="50000"/>
                  </a:schemeClr>
                </a:solidFill>
              </a:rPr>
            </a:br>
            <a:r>
              <a:rPr lang="it-IT" dirty="0">
                <a:solidFill>
                  <a:schemeClr val="bg1">
                    <a:lumMod val="50000"/>
                  </a:schemeClr>
                </a:solidFill>
              </a:rPr>
              <a:t>Psicologa, specializzanda in Psicoterapia sistemico-relazionale</a:t>
            </a:r>
          </a:p>
        </p:txBody>
      </p:sp>
    </p:spTree>
    <p:extLst>
      <p:ext uri="{BB962C8B-B14F-4D97-AF65-F5344CB8AC3E}">
        <p14:creationId xmlns:p14="http://schemas.microsoft.com/office/powerpoint/2010/main" val="3203742477"/>
      </p:ext>
    </p:extLst>
  </p:cSld>
  <p:clrMapOvr>
    <a:masterClrMapping/>
  </p:clrMapOvr>
</p:sld>
</file>

<file path=ppt/theme/theme1.xml><?xml version="1.0" encoding="utf-8"?>
<a:theme xmlns:a="http://schemas.openxmlformats.org/drawingml/2006/main" name="Sfaccettatura">
  <a:themeElements>
    <a:clrScheme name="Sfaccettatur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8809</TotalTime>
  <Words>4939</Words>
  <Application>Microsoft Office PowerPoint</Application>
  <PresentationFormat>Widescreen</PresentationFormat>
  <Paragraphs>353</Paragraphs>
  <Slides>48</Slides>
  <Notes>5</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48</vt:i4>
      </vt:variant>
    </vt:vector>
  </HeadingPairs>
  <TitlesOfParts>
    <vt:vector size="55" baseType="lpstr">
      <vt:lpstr>Arial</vt:lpstr>
      <vt:lpstr>Calibri</vt:lpstr>
      <vt:lpstr>Times New Roman</vt:lpstr>
      <vt:lpstr>Trebuchet MS</vt:lpstr>
      <vt:lpstr>Wingdings</vt:lpstr>
      <vt:lpstr>Wingdings 3</vt:lpstr>
      <vt:lpstr>Sfaccettatura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Livia</dc:creator>
  <cp:lastModifiedBy>Emilia Vissani Fioretti</cp:lastModifiedBy>
  <cp:revision>514</cp:revision>
  <dcterms:modified xsi:type="dcterms:W3CDTF">2023-05-20T14:17:44Z</dcterms:modified>
</cp:coreProperties>
</file>